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9"/>
  </p:notesMasterIdLst>
  <p:sldIdLst>
    <p:sldId id="468" r:id="rId2"/>
    <p:sldId id="523" r:id="rId3"/>
    <p:sldId id="501" r:id="rId4"/>
    <p:sldId id="500" r:id="rId5"/>
    <p:sldId id="531" r:id="rId6"/>
    <p:sldId id="532" r:id="rId7"/>
    <p:sldId id="533" r:id="rId8"/>
    <p:sldId id="509" r:id="rId9"/>
    <p:sldId id="524" r:id="rId10"/>
    <p:sldId id="525" r:id="rId11"/>
    <p:sldId id="526" r:id="rId12"/>
    <p:sldId id="527" r:id="rId13"/>
    <p:sldId id="522" r:id="rId14"/>
    <p:sldId id="518" r:id="rId15"/>
    <p:sldId id="528" r:id="rId16"/>
    <p:sldId id="529" r:id="rId17"/>
    <p:sldId id="530" r:id="rId18"/>
  </p:sldIdLst>
  <p:sldSz cx="13004800" cy="9753600"/>
  <p:notesSz cx="13004800" cy="97536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FD5"/>
    <a:srgbClr val="0AE6E1"/>
    <a:srgbClr val="48C0D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22" autoAdjust="0"/>
  </p:normalViewPr>
  <p:slideViewPr>
    <p:cSldViewPr>
      <p:cViewPr varScale="1">
        <p:scale>
          <a:sx n="32" d="100"/>
          <a:sy n="32" d="100"/>
        </p:scale>
        <p:origin x="45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77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B3929-1DDD-4887-AF94-8A9F7E4207C9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06888" y="1219200"/>
            <a:ext cx="4391025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300163" y="4694238"/>
            <a:ext cx="10404475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87212-8FAD-436E-8997-7A76FAD663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94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18 mars</a:t>
            </a:r>
            <a:r>
              <a:rPr lang="fr-FR" baseline="0" dirty="0" smtClean="0"/>
              <a:t>2019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87212-8FAD-436E-8997-7A76FAD663CF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076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87212-8FAD-436E-8997-7A76FAD663CF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793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 smtClean="0"/>
              <a:t>Constitution et transformations de la matière </a:t>
            </a:r>
            <a:r>
              <a:rPr lang="fr-FR" sz="1200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1.  Suivi de l’évolution d’un système, siège</a:t>
            </a:r>
            <a:r>
              <a:rPr lang="fr-FR" sz="1200" baseline="0" dirty="0" smtClean="0"/>
              <a:t> d’une transformation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aseline="0" dirty="0" smtClean="0"/>
              <a:t>2.  De la structure des entités aux propriétés physiques de la matière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aseline="0" dirty="0" smtClean="0"/>
              <a:t>3.  Propriétés physico-chimiques, synthèses et combustions d’espèces chimiques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baseline="0" dirty="0" smtClean="0"/>
              <a:t>Mouvements et interactions  </a:t>
            </a:r>
            <a:r>
              <a:rPr lang="fr-FR" sz="1200" baseline="0" dirty="0" smtClean="0"/>
              <a:t>: </a:t>
            </a:r>
            <a:endParaRPr lang="fr-FR" sz="1200" dirty="0" smtClean="0"/>
          </a:p>
          <a:p>
            <a:pPr marL="228600" indent="-228600">
              <a:buAutoNum type="arabicPeriod"/>
            </a:pPr>
            <a:r>
              <a:rPr lang="fr-FR" baseline="0" dirty="0" smtClean="0"/>
              <a:t>Interactions fondamentales et introduction à la notion de champ</a:t>
            </a:r>
          </a:p>
          <a:p>
            <a:pPr marL="228600" indent="-228600">
              <a:buNone/>
            </a:pPr>
            <a:r>
              <a:rPr lang="fr-FR" baseline="0" dirty="0" smtClean="0"/>
              <a:t>2.  Description d’un fluide au repos</a:t>
            </a:r>
          </a:p>
          <a:p>
            <a:pPr marL="228600" indent="-228600">
              <a:buAutoNum type="arabicPeriod" startAt="3"/>
            </a:pPr>
            <a:r>
              <a:rPr lang="fr-FR" baseline="0" dirty="0" smtClean="0"/>
              <a:t>Mouvement d’un système</a:t>
            </a:r>
          </a:p>
          <a:p>
            <a:pPr marL="228600" indent="-228600">
              <a:buNone/>
            </a:pPr>
            <a:r>
              <a:rPr lang="fr-FR" b="1" baseline="0" dirty="0" smtClean="0"/>
              <a:t>L’énergie : conversions et transferts</a:t>
            </a:r>
          </a:p>
          <a:p>
            <a:pPr marL="228600" indent="-228600">
              <a:buAutoNum type="arabicPeriod"/>
            </a:pPr>
            <a:r>
              <a:rPr lang="fr-FR" baseline="0" dirty="0" smtClean="0"/>
              <a:t>Aspects énergétiques des phénomènes électriques</a:t>
            </a:r>
          </a:p>
          <a:p>
            <a:pPr marL="228600" indent="-228600">
              <a:buAutoNum type="arabicPeriod"/>
            </a:pPr>
            <a:r>
              <a:rPr lang="fr-FR" baseline="0" dirty="0" smtClean="0"/>
              <a:t>Aspects énergétiques des phénomènes mécaniques</a:t>
            </a:r>
          </a:p>
          <a:p>
            <a:pPr marL="228600" indent="-228600">
              <a:buNone/>
            </a:pPr>
            <a:r>
              <a:rPr lang="fr-FR" b="1" baseline="0" dirty="0" smtClean="0"/>
              <a:t>Onde et signaux : </a:t>
            </a:r>
          </a:p>
          <a:p>
            <a:pPr marL="228600" indent="-228600">
              <a:buAutoNum type="arabicPeriod"/>
            </a:pPr>
            <a:r>
              <a:rPr lang="fr-FR" baseline="0" dirty="0" smtClean="0"/>
              <a:t>Ondes mécaniques</a:t>
            </a:r>
          </a:p>
          <a:p>
            <a:pPr marL="228600" indent="-228600">
              <a:buAutoNum type="arabicPeriod"/>
            </a:pPr>
            <a:r>
              <a:rPr lang="fr-FR" baseline="0" dirty="0" smtClean="0"/>
              <a:t>La lumière : images et couleurs, modèles ondulatoire et particulaire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87212-8FAD-436E-8997-7A76FAD663CF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0CA9-D1B7-4C00-A43F-B0E72FA31B87}" type="datetime1">
              <a:rPr lang="en-US" smtClean="0"/>
              <a:pPr/>
              <a:t>4/27/2021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855-F4B1-4DEA-8D54-2D50E1F70D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163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579A-0B6B-41C7-BB28-FA3FF25B77E3}" type="datetime1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48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ABF8-05B1-44B5-9DFC-8FFB3EA62CA3}" type="datetime1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885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04800" cy="26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144695" y="2092207"/>
            <a:ext cx="11209866" cy="6540783"/>
          </a:xfrm>
        </p:spPr>
        <p:txBody>
          <a:bodyPr/>
          <a:lstStyle>
            <a:lvl1pPr marL="252867" marR="0" indent="-252867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891809" marR="0" indent="-241579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891809" marR="0" indent="0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891809" marR="0" indent="252867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1146933" marR="0" indent="0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203BF-1128-4958-86D7-AA480F402FD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FE81-4ACE-471B-AD1F-88D183338793}" type="datetime1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55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AEA8-B3FE-4DCB-A325-C9013659C363}" type="datetime1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39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4B1B-F405-411A-98DA-68BE69129D57}" type="datetime1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13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BF43-DE24-4F45-BA73-FF215989AEC4}" type="datetime1">
              <a:rPr lang="en-US" smtClean="0"/>
              <a:pPr/>
              <a:t>4/27/2021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47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5C2E-FD27-437B-8B89-AB2B10021660}" type="datetime1">
              <a:rPr lang="en-US" smtClean="0"/>
              <a:pPr/>
              <a:t>4/27/2021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34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1C7D-4455-4947-B422-FD5C9B48A806}" type="datetime1">
              <a:rPr lang="en-US" smtClean="0"/>
              <a:pPr/>
              <a:t>4/27/2021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04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6665-FCE1-453C-9797-0BA259205793}" type="datetime1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48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C3C4-2CF7-4934-AF52-1AC7CB39C97D}" type="datetime1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5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70F79-22CE-4D5C-A538-6CB159DE3726}" type="datetime1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17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hdr="0" ftr="0" dt="0"/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216400" y="685800"/>
            <a:ext cx="47465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600" dirty="0"/>
              <a:t>Présentation </a:t>
            </a:r>
          </a:p>
          <a:p>
            <a:pPr algn="ctr"/>
            <a:r>
              <a:rPr lang="fr-FR" sz="2400" i="1" dirty="0"/>
              <a:t>aux élèves de </a:t>
            </a:r>
            <a:r>
              <a:rPr lang="fr-FR" sz="2400" i="1" dirty="0" smtClean="0"/>
              <a:t>seconde</a:t>
            </a:r>
            <a:endParaRPr lang="fr-FR" sz="240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2800" y="2590800"/>
            <a:ext cx="8729083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59000" y="7882354"/>
            <a:ext cx="85916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bold" pitchFamily="34" charset="0"/>
                <a:cs typeface="Arial" charset="0"/>
              </a:rPr>
              <a:t>Un lycée pour entreprendre et réussir...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894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 descr="RÃ©sultat de recherche d'images pour &quot;mouvement fluide mÃ©caniqu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400" y="5181600"/>
            <a:ext cx="4368800" cy="2024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06400" y="1524000"/>
            <a:ext cx="1196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50000"/>
              </a:lnSpc>
              <a:defRPr/>
            </a:pPr>
            <a:r>
              <a:rPr lang="fr-FR" sz="3200" dirty="0" smtClean="0"/>
              <a:t>1. Interactions fondamentales et introduction à la notion de champ</a:t>
            </a:r>
          </a:p>
          <a:p>
            <a:pPr indent="-228600">
              <a:lnSpc>
                <a:spcPct val="150000"/>
              </a:lnSpc>
              <a:buNone/>
              <a:defRPr/>
            </a:pPr>
            <a:r>
              <a:rPr lang="fr-FR" sz="3200" dirty="0" smtClean="0"/>
              <a:t>2. Description d’un fluide au repos</a:t>
            </a:r>
          </a:p>
          <a:p>
            <a:pPr indent="-228600">
              <a:lnSpc>
                <a:spcPct val="150000"/>
              </a:lnSpc>
              <a:buNone/>
              <a:defRPr/>
            </a:pPr>
            <a:r>
              <a:rPr lang="fr-FR" sz="3200" dirty="0" smtClean="0"/>
              <a:t>3. Mouvement d’un système</a:t>
            </a:r>
          </a:p>
        </p:txBody>
      </p:sp>
      <p:sp>
        <p:nvSpPr>
          <p:cNvPr id="7" name="Rectangle 6"/>
          <p:cNvSpPr/>
          <p:nvPr/>
        </p:nvSpPr>
        <p:spPr>
          <a:xfrm>
            <a:off x="939800" y="533400"/>
            <a:ext cx="1043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000" b="1" dirty="0" smtClean="0"/>
              <a:t>Mouvements et interactions</a:t>
            </a:r>
            <a:endParaRPr lang="fr-FR" sz="4000" dirty="0" smtClean="0"/>
          </a:p>
        </p:txBody>
      </p:sp>
      <p:pic>
        <p:nvPicPr>
          <p:cNvPr id="26628" name="Picture 4" descr="RÃ©sultat de recherche d'images pour &quot;interactions fondamentales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4267200"/>
            <a:ext cx="4533900" cy="3400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2" name="Picture 8" descr="RÃ©sultat de recherche d'images pour &quot;champ gravitationnel&quot;"/>
          <p:cNvPicPr>
            <a:picLocks noChangeAspect="1" noChangeArrowheads="1"/>
          </p:cNvPicPr>
          <p:nvPr/>
        </p:nvPicPr>
        <p:blipFill>
          <a:blip r:embed="rId4" cstate="print"/>
          <a:srcRect r="24712" b="12500"/>
          <a:stretch>
            <a:fillRect/>
          </a:stretch>
        </p:blipFill>
        <p:spPr bwMode="auto">
          <a:xfrm>
            <a:off x="8102600" y="2667000"/>
            <a:ext cx="41148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0" name="Picture 6" descr="RÃ©sultat de recherche d'images pour &quot;mouvement d'un systÃ¨me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64400" y="7391400"/>
            <a:ext cx="4462709" cy="1726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2600" y="1524000"/>
            <a:ext cx="1196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50000"/>
              </a:lnSpc>
              <a:buAutoNum type="arabicPeriod"/>
              <a:defRPr/>
            </a:pPr>
            <a:r>
              <a:rPr lang="fr-FR" sz="3200" dirty="0" smtClean="0"/>
              <a:t> Aspects énergétiques des phénomènes électriques</a:t>
            </a:r>
          </a:p>
          <a:p>
            <a:pPr indent="-228600">
              <a:lnSpc>
                <a:spcPct val="150000"/>
              </a:lnSpc>
              <a:buAutoNum type="arabicPeriod"/>
              <a:defRPr/>
            </a:pPr>
            <a:r>
              <a:rPr lang="fr-FR" sz="3200" dirty="0" smtClean="0"/>
              <a:t> Aspects énergétiques des phénomènes mécaniques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6000" y="533400"/>
            <a:ext cx="1043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None/>
            </a:pPr>
            <a:r>
              <a:rPr lang="fr-FR" sz="4000" b="1" dirty="0" smtClean="0"/>
              <a:t>L’énergie : conversions et transferts</a:t>
            </a:r>
          </a:p>
        </p:txBody>
      </p:sp>
      <p:pic>
        <p:nvPicPr>
          <p:cNvPr id="27650" name="Picture 2" descr="RÃ©sultat de recherche d'images pour &quot;Aspects Ã©nergÃ©tiques des phÃ©nomÃ¨nes Ã©lectrique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600" y="3962400"/>
            <a:ext cx="4953000" cy="4054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RÃ©sultat de recherche d'images pour &quot;Aspects Ã©nergÃ©tiques des phÃ©nomÃ¨nes mÃ©caniques&quot;"/>
          <p:cNvPicPr>
            <a:picLocks noChangeAspect="1" noChangeArrowheads="1"/>
          </p:cNvPicPr>
          <p:nvPr/>
        </p:nvPicPr>
        <p:blipFill>
          <a:blip r:embed="rId3" cstate="print"/>
          <a:srcRect l="39599"/>
          <a:stretch>
            <a:fillRect/>
          </a:stretch>
        </p:blipFill>
        <p:spPr bwMode="auto">
          <a:xfrm>
            <a:off x="7264400" y="3581400"/>
            <a:ext cx="4204993" cy="5309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1371600"/>
            <a:ext cx="1196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50000"/>
              </a:lnSpc>
              <a:buAutoNum type="arabicPeriod"/>
              <a:defRPr/>
            </a:pPr>
            <a:r>
              <a:rPr lang="fr-FR" sz="3200" dirty="0" smtClean="0"/>
              <a:t> Ondes mécaniques</a:t>
            </a:r>
          </a:p>
          <a:p>
            <a:pPr indent="-228600">
              <a:lnSpc>
                <a:spcPct val="150000"/>
              </a:lnSpc>
              <a:buAutoNum type="arabicPeriod"/>
              <a:defRPr/>
            </a:pPr>
            <a:r>
              <a:rPr lang="fr-FR" sz="3200" dirty="0" smtClean="0"/>
              <a:t> La lumière : images et couleurs, modèles ondulatoire et particulaire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2200" y="533400"/>
            <a:ext cx="1043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None/>
            </a:pPr>
            <a:r>
              <a:rPr lang="fr-FR" sz="4000" b="1" dirty="0" smtClean="0"/>
              <a:t>Onde et signaux</a:t>
            </a:r>
          </a:p>
        </p:txBody>
      </p:sp>
      <p:pic>
        <p:nvPicPr>
          <p:cNvPr id="28674" name="Picture 2" descr="RÃ©sultat de recherche d'images pour &quot;ondes mÃ©canique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" y="3124200"/>
            <a:ext cx="11201400" cy="5395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2200" y="762000"/>
            <a:ext cx="1043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smtClean="0"/>
              <a:t>Projection en termes de poursuite d’étude</a:t>
            </a:r>
          </a:p>
        </p:txBody>
      </p:sp>
      <p:sp>
        <p:nvSpPr>
          <p:cNvPr id="7" name="Rectangle 6"/>
          <p:cNvSpPr/>
          <p:nvPr/>
        </p:nvSpPr>
        <p:spPr>
          <a:xfrm>
            <a:off x="482600" y="2057400"/>
            <a:ext cx="11963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600" b="1" u="sng" dirty="0" smtClean="0"/>
              <a:t>Cycle long </a:t>
            </a:r>
            <a:r>
              <a:rPr lang="fr-FR" sz="36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fr-FR" sz="3600" dirty="0" smtClean="0"/>
              <a:t>Classes préparatoires aux grandes écoles (MPSI, PCSI, PTSI, BCPST, …), MMOPK, Ecoles d’ingénieur (avec prépa intégré), Ecoles spécialisées (architecture, design,…), Universités (licence physique et/ou chimie) …</a:t>
            </a:r>
          </a:p>
          <a:p>
            <a:pPr>
              <a:lnSpc>
                <a:spcPct val="150000"/>
              </a:lnSpc>
            </a:pPr>
            <a:r>
              <a:rPr lang="fr-FR" sz="3600" b="1" u="sng" dirty="0" smtClean="0"/>
              <a:t>Cycle court</a:t>
            </a:r>
            <a:r>
              <a:rPr lang="fr-FR" sz="3600" b="1" dirty="0" smtClean="0"/>
              <a:t> :</a:t>
            </a:r>
          </a:p>
          <a:p>
            <a:pPr>
              <a:lnSpc>
                <a:spcPct val="150000"/>
              </a:lnSpc>
            </a:pPr>
            <a:r>
              <a:rPr lang="fr-FR" sz="3600" dirty="0" smtClean="0"/>
              <a:t>BUT (mesures physiques, chimie, optique, génie biologique,…), </a:t>
            </a:r>
          </a:p>
          <a:p>
            <a:pPr>
              <a:lnSpc>
                <a:spcPct val="150000"/>
              </a:lnSpc>
            </a:pPr>
            <a:r>
              <a:rPr lang="fr-FR" sz="3600" dirty="0" smtClean="0"/>
              <a:t>BTS (aéronautique, électrotechnique, chimie,…).</a:t>
            </a:r>
            <a:endParaRPr lang="fr-FR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0" y="457200"/>
            <a:ext cx="9677400" cy="876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730" y="503485"/>
            <a:ext cx="12494542" cy="1607538"/>
          </a:xfrm>
        </p:spPr>
        <p:txBody>
          <a:bodyPr/>
          <a:lstStyle/>
          <a:p>
            <a:pPr>
              <a:defRPr/>
            </a:pPr>
            <a:r>
              <a:rPr lang="fr-FR" dirty="0"/>
              <a:t>La voie </a:t>
            </a:r>
            <a:r>
              <a:rPr lang="fr-FR" dirty="0" smtClean="0"/>
              <a:t>GENERALE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solidFill>
                  <a:srgbClr val="95BCE5"/>
                </a:solidFill>
              </a:rPr>
              <a:t>en 1</a:t>
            </a:r>
            <a:r>
              <a:rPr lang="fr-FR" baseline="30000" dirty="0">
                <a:solidFill>
                  <a:srgbClr val="95BCE5"/>
                </a:solidFill>
              </a:rPr>
              <a:t>re</a:t>
            </a:r>
            <a:r>
              <a:rPr lang="fr-FR" dirty="0">
                <a:solidFill>
                  <a:srgbClr val="95BCE5"/>
                </a:solidFill>
              </a:rPr>
              <a:t> et Terminale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70934" y="2135858"/>
            <a:ext cx="5633156" cy="2458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lIns="130046" tIns="65023" rIns="130046" bIns="65023">
            <a:spAutoFit/>
          </a:bodyPr>
          <a:lstStyle>
            <a:defPPr>
              <a:defRPr lang="fr-FR"/>
            </a:defPPr>
            <a:lvl1pPr marL="177800" lvl="0" indent="-177800" algn="ctr" defTabSz="457200">
              <a:spcBef>
                <a:spcPct val="20000"/>
              </a:spcBef>
              <a:buClr>
                <a:srgbClr val="EE7444"/>
              </a:buClr>
              <a:buSzPct val="100000"/>
              <a:defRPr b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177800" lvl="1" indent="-177800" defTabSz="457200"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</a:lstStyle>
          <a:p>
            <a:pPr>
              <a:defRPr/>
            </a:pPr>
            <a:r>
              <a:rPr lang="fr-FR" dirty="0"/>
              <a:t>Tous les élèves suivent des enseignements communs :</a:t>
            </a:r>
          </a:p>
          <a:p>
            <a:pPr lvl="1">
              <a:defRPr/>
            </a:pPr>
            <a:r>
              <a:rPr lang="fr-FR" dirty="0"/>
              <a:t>Français / Philosophie</a:t>
            </a:r>
          </a:p>
          <a:p>
            <a:pPr lvl="1">
              <a:defRPr/>
            </a:pPr>
            <a:r>
              <a:rPr lang="fr-FR" dirty="0"/>
              <a:t>Histoire – géographie</a:t>
            </a:r>
          </a:p>
          <a:p>
            <a:pPr lvl="1">
              <a:defRPr/>
            </a:pPr>
            <a:r>
              <a:rPr lang="fr-FR" dirty="0"/>
              <a:t>Enseignement moral et civique</a:t>
            </a:r>
          </a:p>
          <a:p>
            <a:pPr lvl="1">
              <a:defRPr/>
            </a:pPr>
            <a:r>
              <a:rPr lang="fr-FR" dirty="0"/>
              <a:t>Langue vivante A et langue vivante B</a:t>
            </a:r>
          </a:p>
          <a:p>
            <a:pPr lvl="1">
              <a:defRPr/>
            </a:pPr>
            <a:r>
              <a:rPr lang="fr-FR" dirty="0"/>
              <a:t>Education physique et sportive</a:t>
            </a:r>
          </a:p>
          <a:p>
            <a:pPr lvl="1">
              <a:defRPr/>
            </a:pPr>
            <a:r>
              <a:rPr lang="fr-FR" dirty="0"/>
              <a:t>Enseignement scientifique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103859" y="5594774"/>
            <a:ext cx="5867965" cy="184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 defTabSz="650230">
              <a:spcBef>
                <a:spcPct val="20000"/>
              </a:spcBef>
              <a:buClr>
                <a:srgbClr val="EE7444"/>
              </a:buClr>
              <a:buSzPct val="100000"/>
            </a:pPr>
            <a:r>
              <a:rPr lang="fr-FR" altLang="fr-FR" b="1" dirty="0">
                <a:solidFill>
                  <a:srgbClr val="000000"/>
                </a:solidFill>
                <a:latin typeface="Arial" pitchFamily="34" charset="0"/>
                <a:ea typeface="Roboto" pitchFamily="2" charset="0"/>
              </a:rPr>
              <a:t>Les enseignements de spécialité permettent d’approfondir ce qui motive et qui prépare à l’enseignement supérieur</a:t>
            </a:r>
            <a:r>
              <a:rPr lang="fr-FR" altLang="fr-FR" dirty="0">
                <a:ea typeface="Roboto" pitchFamily="2" charset="0"/>
              </a:rPr>
              <a:t>. </a:t>
            </a:r>
          </a:p>
          <a:p>
            <a:pPr algn="ctr" defTabSz="650230">
              <a:spcBef>
                <a:spcPct val="20000"/>
              </a:spcBef>
              <a:buClr>
                <a:srgbClr val="EE7444"/>
              </a:buClr>
              <a:buSzPct val="100000"/>
            </a:pPr>
            <a:r>
              <a:rPr lang="fr-FR" altLang="fr-FR" dirty="0">
                <a:solidFill>
                  <a:srgbClr val="000000"/>
                </a:solidFill>
                <a:latin typeface="Arial" pitchFamily="34" charset="0"/>
                <a:ea typeface="Roboto" pitchFamily="2" charset="0"/>
              </a:rPr>
              <a:t>Les sites et documents de l’ONISEP donnent la carte des enseignements de spécialité proposés dans les établissements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021494" y="2111024"/>
            <a:ext cx="6861386" cy="39539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lIns="130046" tIns="65023" rIns="130046" bIns="65023">
            <a:spAutoFit/>
          </a:bodyPr>
          <a:lstStyle>
            <a:defPPr>
              <a:defRPr lang="fr-FR"/>
            </a:defPPr>
            <a:lvl1pPr lvl="0" algn="ctr" defTabSz="457200">
              <a:spcBef>
                <a:spcPct val="20000"/>
              </a:spcBef>
              <a:buClr>
                <a:srgbClr val="EE7444"/>
              </a:buClr>
              <a:buSzPct val="100000"/>
              <a:defRPr b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63550" lvl="1" indent="-285750" defTabSz="457200"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</a:lstStyle>
          <a:p>
            <a:pPr>
              <a:defRPr/>
            </a:pPr>
            <a:r>
              <a:rPr lang="fr-FR" dirty="0"/>
              <a:t>Les élèves suivent des enseignements de spécialité </a:t>
            </a:r>
          </a:p>
          <a:p>
            <a:pPr marL="252867" lvl="1" indent="-252867">
              <a:defRPr/>
            </a:pPr>
            <a:r>
              <a:rPr lang="fr-FR" dirty="0"/>
              <a:t>Arts</a:t>
            </a:r>
          </a:p>
          <a:p>
            <a:pPr marL="252867" lvl="1" indent="-252867">
              <a:defRPr/>
            </a:pPr>
            <a:r>
              <a:rPr lang="fr-FR" dirty="0"/>
              <a:t>Humanités, littérature et philosophie</a:t>
            </a:r>
          </a:p>
          <a:p>
            <a:pPr marL="252867" lvl="1" indent="-252867">
              <a:defRPr/>
            </a:pPr>
            <a:r>
              <a:rPr lang="fr-FR" dirty="0"/>
              <a:t>Littérature et langues et cultures de l’Antiquité</a:t>
            </a:r>
          </a:p>
          <a:p>
            <a:pPr marL="252867" lvl="1" indent="-252867">
              <a:defRPr/>
            </a:pPr>
            <a:r>
              <a:rPr lang="fr-FR" dirty="0"/>
              <a:t>Langues, littératures et cultures étrangères et régionales</a:t>
            </a:r>
          </a:p>
          <a:p>
            <a:pPr marL="252867" lvl="1" indent="-252867">
              <a:defRPr/>
            </a:pPr>
            <a:r>
              <a:rPr lang="fr-FR" dirty="0"/>
              <a:t>Histoire-géographie, géopolitique et sciences politiques</a:t>
            </a:r>
          </a:p>
          <a:p>
            <a:pPr marL="252867" lvl="1" indent="-252867">
              <a:defRPr/>
            </a:pPr>
            <a:r>
              <a:rPr lang="fr-FR" dirty="0"/>
              <a:t>Sciences économiques et sociales</a:t>
            </a:r>
          </a:p>
          <a:p>
            <a:pPr marL="252867" lvl="1" indent="-252867">
              <a:defRPr/>
            </a:pPr>
            <a:r>
              <a:rPr lang="fr-FR" dirty="0"/>
              <a:t>Mathématiques</a:t>
            </a:r>
          </a:p>
          <a:p>
            <a:pPr marL="252867" lvl="1" indent="-252867">
              <a:defRPr/>
            </a:pPr>
            <a:r>
              <a:rPr lang="fr-FR" dirty="0"/>
              <a:t>Physique-chimie</a:t>
            </a:r>
          </a:p>
          <a:p>
            <a:pPr marL="252867" lvl="1" indent="-252867">
              <a:defRPr/>
            </a:pPr>
            <a:r>
              <a:rPr lang="fr-FR" dirty="0"/>
              <a:t>Sciences de la vie et de la Terre</a:t>
            </a:r>
          </a:p>
          <a:p>
            <a:pPr marL="252867" lvl="1" indent="-252867">
              <a:defRPr/>
            </a:pPr>
            <a:r>
              <a:rPr lang="fr-FR" dirty="0"/>
              <a:t>Numérique et sciences informatiques</a:t>
            </a:r>
          </a:p>
          <a:p>
            <a:pPr marL="252867" lvl="1" indent="-252867">
              <a:defRPr/>
            </a:pPr>
            <a:r>
              <a:rPr lang="fr-FR" dirty="0"/>
              <a:t>Sciences de l’ingénieur</a:t>
            </a:r>
          </a:p>
          <a:p>
            <a:pPr marL="252867" lvl="1" indent="-252867">
              <a:defRPr/>
            </a:pPr>
            <a:r>
              <a:rPr lang="fr-FR" dirty="0"/>
              <a:t>Biologie-écologie (lycées agricoles)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130" y="503485"/>
            <a:ext cx="12392942" cy="1300480"/>
          </a:xfrm>
        </p:spPr>
        <p:txBody>
          <a:bodyPr/>
          <a:lstStyle/>
          <a:p>
            <a:pPr>
              <a:defRPr/>
            </a:pPr>
            <a:r>
              <a:rPr lang="fr-FR" dirty="0"/>
              <a:t>La seconde générale et technologique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201335" y="1600766"/>
            <a:ext cx="8602133" cy="9143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fr-FR" b="1" dirty="0"/>
              <a:t>Au lycée général et technologique,                               la classe de seconde est commune à tous les élèves.</a:t>
            </a:r>
          </a:p>
          <a:p>
            <a:pPr algn="ctr">
              <a:defRPr/>
            </a:pP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604001" y="2623538"/>
            <a:ext cx="5633155" cy="46140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lIns="130046" tIns="65023" rIns="130046" bIns="65023">
            <a:spAutoFit/>
          </a:bodyPr>
          <a:lstStyle/>
          <a:p>
            <a:pPr algn="ctr" defTabSz="650230">
              <a:spcBef>
                <a:spcPct val="20000"/>
              </a:spcBef>
              <a:buClr>
                <a:srgbClr val="EE7444"/>
              </a:buClr>
              <a:buSzPct val="100000"/>
              <a:defRPr/>
            </a:pPr>
            <a:r>
              <a:rPr lang="fr-FR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Ils bénéficient d’un accompagnement </a:t>
            </a:r>
          </a:p>
          <a:p>
            <a:pPr marL="659261" lvl="1" indent="-406394" defTabSz="650230">
              <a:lnSpc>
                <a:spcPct val="150000"/>
              </a:lnSpc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23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Un test de positionnement en début d’année pour connaître ses acquis et ses besoins en français et en mathématiques</a:t>
            </a:r>
          </a:p>
          <a:p>
            <a:pPr marL="659261" lvl="1" indent="-406394" defTabSz="650230">
              <a:lnSpc>
                <a:spcPct val="150000"/>
              </a:lnSpc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23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Un accompagnement personnalisé en fonction des besoins de l’élève</a:t>
            </a:r>
          </a:p>
          <a:p>
            <a:pPr marL="659261" lvl="1" indent="-406394" defTabSz="650230">
              <a:lnSpc>
                <a:spcPct val="150000"/>
              </a:lnSpc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23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Du temps consacré à l’orientation</a:t>
            </a:r>
          </a:p>
          <a:p>
            <a:pPr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6390" name="ZoneTexte 7"/>
          <p:cNvSpPr txBox="1">
            <a:spLocks noChangeArrowheads="1"/>
          </p:cNvSpPr>
          <p:nvPr/>
        </p:nvSpPr>
        <p:spPr bwMode="auto">
          <a:xfrm>
            <a:off x="562187" y="7836747"/>
            <a:ext cx="11674968" cy="68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/>
            <a:r>
              <a:rPr lang="fr-FR" altLang="fr-FR" b="1"/>
              <a:t>Au cours de l’année de seconde, chaque élève réfléchit à la suite de son parcours vers la voie technologique ou la voie générale.</a:t>
            </a:r>
          </a:p>
        </p:txBody>
      </p:sp>
      <p:sp>
        <p:nvSpPr>
          <p:cNvPr id="16391" name="ZoneTexte 8"/>
          <p:cNvSpPr txBox="1">
            <a:spLocks noChangeArrowheads="1"/>
          </p:cNvSpPr>
          <p:nvPr/>
        </p:nvSpPr>
        <p:spPr bwMode="auto">
          <a:xfrm>
            <a:off x="562188" y="2637085"/>
            <a:ext cx="5838613" cy="4988030"/>
          </a:xfrm>
          <a:prstGeom prst="rect">
            <a:avLst/>
          </a:prstGeom>
          <a:solidFill>
            <a:srgbClr val="95BCE5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 defTabSz="650230">
              <a:spcBef>
                <a:spcPct val="20000"/>
              </a:spcBef>
              <a:buClr>
                <a:srgbClr val="EE7444"/>
              </a:buClr>
              <a:buSzPct val="100000"/>
            </a:pPr>
            <a:r>
              <a:rPr lang="fr-FR" altLang="fr-FR" b="1" dirty="0">
                <a:solidFill>
                  <a:srgbClr val="000000"/>
                </a:solidFill>
                <a:latin typeface="Arial" pitchFamily="34" charset="0"/>
                <a:ea typeface="Roboto" pitchFamily="2" charset="0"/>
              </a:rPr>
              <a:t>Ils suivent des cours communs </a:t>
            </a:r>
          </a:p>
          <a:p>
            <a:pPr marL="659261" lvl="1" indent="-406394" defTabSz="650230">
              <a:spcBef>
                <a:spcPct val="20000"/>
              </a:spcBef>
              <a:buClr>
                <a:srgbClr val="EE7444"/>
              </a:buClr>
              <a:buFont typeface="Wingdings" pitchFamily="2" charset="2"/>
              <a:buChar char="§"/>
            </a:pPr>
            <a:r>
              <a:rPr lang="fr-FR" altLang="fr-FR" sz="2300" dirty="0">
                <a:solidFill>
                  <a:srgbClr val="000000"/>
                </a:solidFill>
                <a:latin typeface="Arial" pitchFamily="34" charset="0"/>
                <a:ea typeface="Roboto" pitchFamily="2" charset="0"/>
              </a:rPr>
              <a:t>Français</a:t>
            </a:r>
          </a:p>
          <a:p>
            <a:pPr marL="659261" lvl="1" indent="-406394" defTabSz="650230">
              <a:spcBef>
                <a:spcPct val="20000"/>
              </a:spcBef>
              <a:buClr>
                <a:srgbClr val="EE7444"/>
              </a:buClr>
              <a:buFont typeface="Wingdings" pitchFamily="2" charset="2"/>
              <a:buChar char="§"/>
            </a:pPr>
            <a:r>
              <a:rPr lang="fr-FR" altLang="fr-FR" sz="2300" dirty="0">
                <a:solidFill>
                  <a:srgbClr val="000000"/>
                </a:solidFill>
                <a:latin typeface="Arial" pitchFamily="34" charset="0"/>
                <a:ea typeface="Roboto" pitchFamily="2" charset="0"/>
              </a:rPr>
              <a:t>Histoire – géographie</a:t>
            </a:r>
          </a:p>
          <a:p>
            <a:pPr marL="659261" lvl="1" indent="-406394" defTabSz="650230">
              <a:spcBef>
                <a:spcPct val="20000"/>
              </a:spcBef>
              <a:buClr>
                <a:srgbClr val="EE7444"/>
              </a:buClr>
              <a:buFont typeface="Wingdings" pitchFamily="2" charset="2"/>
              <a:buChar char="§"/>
            </a:pPr>
            <a:r>
              <a:rPr lang="fr-FR" altLang="fr-FR" sz="2300" dirty="0">
                <a:solidFill>
                  <a:srgbClr val="000000"/>
                </a:solidFill>
                <a:latin typeface="Arial" pitchFamily="34" charset="0"/>
                <a:ea typeface="Roboto" pitchFamily="2" charset="0"/>
              </a:rPr>
              <a:t>Langue vivante A et langue vivante B</a:t>
            </a:r>
          </a:p>
          <a:p>
            <a:pPr marL="659261" lvl="1" indent="-406394" defTabSz="650230">
              <a:spcBef>
                <a:spcPct val="20000"/>
              </a:spcBef>
              <a:buClr>
                <a:srgbClr val="EE7444"/>
              </a:buClr>
              <a:buFont typeface="Wingdings" pitchFamily="2" charset="2"/>
              <a:buChar char="§"/>
            </a:pPr>
            <a:r>
              <a:rPr lang="fr-FR" altLang="fr-FR" sz="2300" dirty="0">
                <a:solidFill>
                  <a:srgbClr val="000000"/>
                </a:solidFill>
                <a:latin typeface="Arial" pitchFamily="34" charset="0"/>
                <a:ea typeface="Roboto" pitchFamily="2" charset="0"/>
              </a:rPr>
              <a:t>Sciences économiques et sociales</a:t>
            </a:r>
          </a:p>
          <a:p>
            <a:pPr marL="659261" lvl="1" indent="-406394" defTabSz="650230">
              <a:spcBef>
                <a:spcPct val="20000"/>
              </a:spcBef>
              <a:buClr>
                <a:srgbClr val="EE7444"/>
              </a:buClr>
              <a:buFont typeface="Wingdings" pitchFamily="2" charset="2"/>
              <a:buChar char="§"/>
            </a:pPr>
            <a:r>
              <a:rPr lang="fr-FR" altLang="fr-FR" sz="2300" dirty="0">
                <a:solidFill>
                  <a:srgbClr val="000000"/>
                </a:solidFill>
                <a:latin typeface="Arial" pitchFamily="34" charset="0"/>
                <a:ea typeface="Roboto" pitchFamily="2" charset="0"/>
              </a:rPr>
              <a:t>Mathématiques</a:t>
            </a:r>
          </a:p>
          <a:p>
            <a:pPr marL="659261" lvl="1" indent="-406394" defTabSz="650230">
              <a:spcBef>
                <a:spcPct val="20000"/>
              </a:spcBef>
              <a:buClr>
                <a:srgbClr val="EE7444"/>
              </a:buClr>
              <a:buFont typeface="Wingdings" pitchFamily="2" charset="2"/>
              <a:buChar char="§"/>
            </a:pPr>
            <a:r>
              <a:rPr lang="fr-FR" altLang="fr-FR" sz="2300" dirty="0">
                <a:solidFill>
                  <a:srgbClr val="000000"/>
                </a:solidFill>
                <a:latin typeface="Arial" pitchFamily="34" charset="0"/>
                <a:ea typeface="Roboto" pitchFamily="2" charset="0"/>
              </a:rPr>
              <a:t>Physique – chimie</a:t>
            </a:r>
          </a:p>
          <a:p>
            <a:pPr marL="659261" lvl="1" indent="-406394" defTabSz="650230">
              <a:spcBef>
                <a:spcPct val="20000"/>
              </a:spcBef>
              <a:buClr>
                <a:srgbClr val="EE7444"/>
              </a:buClr>
              <a:buFont typeface="Wingdings" pitchFamily="2" charset="2"/>
              <a:buChar char="§"/>
            </a:pPr>
            <a:r>
              <a:rPr lang="fr-FR" altLang="fr-FR" sz="2300" dirty="0">
                <a:solidFill>
                  <a:srgbClr val="000000"/>
                </a:solidFill>
                <a:latin typeface="Arial" pitchFamily="34" charset="0"/>
                <a:ea typeface="Roboto" pitchFamily="2" charset="0"/>
              </a:rPr>
              <a:t>Sciences de la vie et de la Terre</a:t>
            </a:r>
          </a:p>
          <a:p>
            <a:pPr marL="659261" lvl="1" indent="-406394" defTabSz="650230">
              <a:spcBef>
                <a:spcPct val="20000"/>
              </a:spcBef>
              <a:buClr>
                <a:srgbClr val="EE7444"/>
              </a:buClr>
              <a:buFont typeface="Wingdings" pitchFamily="2" charset="2"/>
              <a:buChar char="§"/>
            </a:pPr>
            <a:r>
              <a:rPr lang="fr-FR" altLang="fr-FR" sz="2300" dirty="0">
                <a:solidFill>
                  <a:srgbClr val="000000"/>
                </a:solidFill>
                <a:latin typeface="Arial" pitchFamily="34" charset="0"/>
                <a:ea typeface="Roboto" pitchFamily="2" charset="0"/>
              </a:rPr>
              <a:t>Education physique et sportive</a:t>
            </a:r>
          </a:p>
          <a:p>
            <a:pPr marL="659261" lvl="1" indent="-406394" defTabSz="650230">
              <a:spcBef>
                <a:spcPct val="20000"/>
              </a:spcBef>
              <a:buClr>
                <a:srgbClr val="EE7444"/>
              </a:buClr>
              <a:buFont typeface="Wingdings" pitchFamily="2" charset="2"/>
              <a:buChar char="§"/>
            </a:pPr>
            <a:r>
              <a:rPr lang="fr-FR" altLang="fr-FR" sz="2300" dirty="0">
                <a:solidFill>
                  <a:srgbClr val="000000"/>
                </a:solidFill>
                <a:latin typeface="Arial" pitchFamily="34" charset="0"/>
                <a:ea typeface="Roboto" pitchFamily="2" charset="0"/>
              </a:rPr>
              <a:t>Enseignement moral et civique</a:t>
            </a:r>
          </a:p>
          <a:p>
            <a:pPr marL="659261" lvl="1" indent="-406394" defTabSz="650230">
              <a:spcBef>
                <a:spcPct val="20000"/>
              </a:spcBef>
              <a:buClr>
                <a:srgbClr val="EE7444"/>
              </a:buClr>
              <a:buFont typeface="Wingdings" pitchFamily="2" charset="2"/>
              <a:buChar char="§"/>
            </a:pPr>
            <a:r>
              <a:rPr lang="fr-FR" altLang="fr-FR" sz="2300" dirty="0">
                <a:solidFill>
                  <a:srgbClr val="000000"/>
                </a:solidFill>
                <a:latin typeface="Arial" pitchFamily="34" charset="0"/>
                <a:ea typeface="Roboto" pitchFamily="2" charset="0"/>
              </a:rPr>
              <a:t>Sciences numériques et technologie</a:t>
            </a:r>
          </a:p>
          <a:p>
            <a:pPr algn="ctr" defTabSz="650230">
              <a:spcBef>
                <a:spcPct val="20000"/>
              </a:spcBef>
              <a:buClr>
                <a:srgbClr val="EE7444"/>
              </a:buClr>
              <a:buSzPct val="100000"/>
            </a:pPr>
            <a:endParaRPr lang="fr-FR" altLang="fr-FR" b="1" dirty="0">
              <a:solidFill>
                <a:srgbClr val="000000"/>
              </a:solidFill>
              <a:latin typeface="Arial" pitchFamily="34" charset="0"/>
              <a:ea typeface="Roboto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555" t="14815" r="27778" b="22222"/>
          <a:stretch>
            <a:fillRect/>
          </a:stretch>
        </p:blipFill>
        <p:spPr bwMode="auto">
          <a:xfrm>
            <a:off x="0" y="76654"/>
            <a:ext cx="12750800" cy="967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533400"/>
            <a:ext cx="11690517" cy="586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9600" y="6858000"/>
            <a:ext cx="6930739" cy="2019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4000" y="28074"/>
            <a:ext cx="11216640" cy="1885245"/>
          </a:xfrm>
        </p:spPr>
        <p:txBody>
          <a:bodyPr/>
          <a:lstStyle/>
          <a:p>
            <a:r>
              <a:rPr lang="fr-FR" sz="5400" b="1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endParaRPr lang="fr-FR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8800" y="2667000"/>
            <a:ext cx="1124712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	 Enseignements de Spécialité sont à choisir </a:t>
            </a:r>
          </a:p>
          <a:p>
            <a:r>
              <a:rPr lang="fr-FR" sz="4000" dirty="0"/>
              <a:t>				parmi 6 spécialités :</a:t>
            </a:r>
          </a:p>
          <a:p>
            <a:pPr marL="1524000" indent="-5381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Mathématiques</a:t>
            </a:r>
          </a:p>
          <a:p>
            <a:pPr marL="1524000" indent="-5381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 smtClean="0"/>
              <a:t>Numériques et Sciences Informatiques (NSI)</a:t>
            </a:r>
          </a:p>
          <a:p>
            <a:pPr marL="1524000" indent="-5381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 smtClean="0"/>
              <a:t>Physique </a:t>
            </a:r>
            <a:r>
              <a:rPr lang="fr-FR" sz="2800" dirty="0"/>
              <a:t>– </a:t>
            </a:r>
            <a:r>
              <a:rPr lang="fr-FR" sz="2800" dirty="0" smtClean="0"/>
              <a:t>Chimie (PC)</a:t>
            </a:r>
            <a:endParaRPr lang="fr-FR" sz="2800" dirty="0"/>
          </a:p>
          <a:p>
            <a:pPr marL="1524000" indent="-5381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 smtClean="0"/>
              <a:t>Sciences économiques et sociales (SES)</a:t>
            </a:r>
          </a:p>
          <a:p>
            <a:pPr marL="1524000" indent="-5381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 smtClean="0"/>
              <a:t>Sciences de l’Ingénieur (SI)</a:t>
            </a:r>
          </a:p>
          <a:p>
            <a:pPr marL="1524000" indent="-5381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 smtClean="0"/>
              <a:t>Sciences </a:t>
            </a:r>
            <a:r>
              <a:rPr lang="fr-FR" sz="2800" dirty="0"/>
              <a:t>de la Vie et de la Terre (</a:t>
            </a:r>
            <a:r>
              <a:rPr lang="fr-FR" sz="2800" dirty="0" smtClean="0"/>
              <a:t>SVT)</a:t>
            </a:r>
            <a:endParaRPr lang="fr-FR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7800" y="457200"/>
            <a:ext cx="4279053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7000" y="4572000"/>
            <a:ext cx="3501709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84628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20800" y="1295400"/>
            <a:ext cx="1008026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600" dirty="0"/>
              <a:t>Présentation de la Spécialité </a:t>
            </a:r>
            <a:endParaRPr lang="fr-FR" sz="6600" dirty="0" smtClean="0"/>
          </a:p>
          <a:p>
            <a:pPr algn="ctr"/>
            <a:endParaRPr lang="fr-FR" sz="6600" dirty="0"/>
          </a:p>
          <a:p>
            <a:pPr algn="ctr"/>
            <a:r>
              <a:rPr lang="fr-FR" sz="6600" b="1" dirty="0" smtClean="0">
                <a:solidFill>
                  <a:schemeClr val="accent5">
                    <a:lumMod val="50000"/>
                  </a:schemeClr>
                </a:solidFill>
              </a:rPr>
              <a:t>Physique – Chimie (PC) </a:t>
            </a:r>
            <a:endParaRPr lang="fr-FR" sz="6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r-FR" sz="6600" b="1" dirty="0">
                <a:solidFill>
                  <a:schemeClr val="accent5">
                    <a:lumMod val="50000"/>
                  </a:schemeClr>
                </a:solidFill>
              </a:rPr>
              <a:t>en </a:t>
            </a:r>
            <a:r>
              <a:rPr lang="fr-FR" sz="6600" b="1" dirty="0" smtClean="0">
                <a:solidFill>
                  <a:schemeClr val="accent5">
                    <a:lumMod val="50000"/>
                  </a:schemeClr>
                </a:solidFill>
              </a:rPr>
              <a:t>Première </a:t>
            </a:r>
            <a:r>
              <a:rPr lang="fr-FR" sz="6600" b="1" dirty="0">
                <a:solidFill>
                  <a:schemeClr val="accent5">
                    <a:lumMod val="50000"/>
                  </a:schemeClr>
                </a:solidFill>
              </a:rPr>
              <a:t>et  Terminale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5400" y="6019800"/>
            <a:ext cx="833788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78270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939800" y="685800"/>
            <a:ext cx="1097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/>
              <a:t>Présentation de la </a:t>
            </a:r>
            <a:r>
              <a:rPr lang="fr-FR" sz="6600" dirty="0" smtClean="0"/>
              <a:t>Spécialité PC</a:t>
            </a:r>
          </a:p>
          <a:p>
            <a:pPr algn="ctr"/>
            <a:r>
              <a:rPr lang="fr-FR" sz="6600" dirty="0" smtClean="0"/>
              <a:t> </a:t>
            </a:r>
          </a:p>
          <a:p>
            <a:pPr algn="ctr"/>
            <a:r>
              <a:rPr lang="fr-FR" sz="6600" b="1" dirty="0" smtClean="0">
                <a:solidFill>
                  <a:schemeClr val="accent5">
                    <a:lumMod val="50000"/>
                  </a:schemeClr>
                </a:solidFill>
              </a:rPr>
              <a:t>Pour qui ?</a:t>
            </a:r>
            <a:endParaRPr lang="fr-FR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855-F4B1-4DEA-8D54-2D50E1F70D6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87400" y="1600200"/>
            <a:ext cx="11582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5400" b="1" dirty="0" smtClean="0">
                <a:solidFill>
                  <a:schemeClr val="accent5">
                    <a:lumMod val="50000"/>
                  </a:schemeClr>
                </a:solidFill>
              </a:rPr>
              <a:t> Tu aimes les sciences</a:t>
            </a:r>
          </a:p>
          <a:p>
            <a:pPr>
              <a:buFont typeface="Arial" pitchFamily="34" charset="0"/>
              <a:buChar char="•"/>
            </a:pPr>
            <a:r>
              <a:rPr lang="fr-FR" sz="5400" b="1" dirty="0" smtClean="0">
                <a:solidFill>
                  <a:schemeClr val="accent5">
                    <a:lumMod val="50000"/>
                  </a:schemeClr>
                </a:solidFill>
              </a:rPr>
              <a:t> Tu es curieux</a:t>
            </a:r>
          </a:p>
          <a:p>
            <a:pPr>
              <a:buFont typeface="Arial" pitchFamily="34" charset="0"/>
              <a:buChar char="•"/>
            </a:pPr>
            <a:r>
              <a:rPr lang="fr-FR" sz="5400" b="1" dirty="0" smtClean="0">
                <a:solidFill>
                  <a:schemeClr val="accent5">
                    <a:lumMod val="50000"/>
                  </a:schemeClr>
                </a:solidFill>
              </a:rPr>
              <a:t> Tu aimes les expériences</a:t>
            </a:r>
          </a:p>
          <a:p>
            <a:pPr>
              <a:buFont typeface="Arial" pitchFamily="34" charset="0"/>
              <a:buChar char="•"/>
            </a:pPr>
            <a:r>
              <a:rPr lang="fr-FR" sz="5400" b="1" dirty="0" smtClean="0">
                <a:solidFill>
                  <a:schemeClr val="accent5">
                    <a:lumMod val="50000"/>
                  </a:schemeClr>
                </a:solidFill>
              </a:rPr>
              <a:t> Tu aimes comprendre les phénomènes qui t’entoure</a:t>
            </a:r>
          </a:p>
          <a:p>
            <a:pPr>
              <a:buFont typeface="Arial" pitchFamily="34" charset="0"/>
              <a:buChar char="•"/>
            </a:pPr>
            <a:r>
              <a:rPr lang="fr-FR" sz="5400" b="1" dirty="0" smtClean="0">
                <a:solidFill>
                  <a:schemeClr val="accent5">
                    <a:lumMod val="50000"/>
                  </a:schemeClr>
                </a:solidFill>
              </a:rPr>
              <a:t> Tu n’es pas trop fâché avec les maths</a:t>
            </a:r>
          </a:p>
          <a:p>
            <a:pPr>
              <a:buFont typeface="Arial" pitchFamily="34" charset="0"/>
              <a:buChar char="•"/>
            </a:pPr>
            <a:endParaRPr lang="fr-FR" sz="5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Alors la spécialité PC est faite pour toi</a:t>
            </a:r>
            <a:endParaRPr lang="fr-FR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939800" y="685800"/>
            <a:ext cx="1097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/>
              <a:t>Présentation de la </a:t>
            </a:r>
            <a:r>
              <a:rPr lang="fr-FR" sz="6600" dirty="0" smtClean="0"/>
              <a:t>Spécialité PC</a:t>
            </a:r>
          </a:p>
          <a:p>
            <a:pPr algn="ctr"/>
            <a:r>
              <a:rPr lang="fr-FR" sz="6600" dirty="0" smtClean="0"/>
              <a:t> </a:t>
            </a:r>
          </a:p>
          <a:p>
            <a:pPr algn="ctr"/>
            <a:r>
              <a:rPr lang="fr-FR" sz="6600" b="1" dirty="0" smtClean="0">
                <a:solidFill>
                  <a:schemeClr val="accent5">
                    <a:lumMod val="50000"/>
                  </a:schemeClr>
                </a:solidFill>
              </a:rPr>
              <a:t>Quel est le programme ?</a:t>
            </a:r>
            <a:endParaRPr lang="fr-FR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400" y="228600"/>
            <a:ext cx="12115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50" algn="just"/>
            <a:r>
              <a:rPr lang="fr-FR" sz="3400" dirty="0" smtClean="0"/>
              <a:t>Le programme de physique-chimie s’inscrit dans la </a:t>
            </a:r>
            <a:r>
              <a:rPr lang="fr-FR" sz="3400" b="1" dirty="0" smtClean="0"/>
              <a:t>continuité</a:t>
            </a:r>
            <a:r>
              <a:rPr lang="fr-FR" sz="3400" dirty="0" smtClean="0"/>
              <a:t> de celui de la classe de seconde et du cycle 4 du collège, en promouvant la pratique expérimentale et l’activité de modélisation.</a:t>
            </a:r>
            <a:endParaRPr lang="fr-FR" sz="3400" dirty="0"/>
          </a:p>
        </p:txBody>
      </p:sp>
      <p:sp>
        <p:nvSpPr>
          <p:cNvPr id="3" name="ZoneTexte 2"/>
          <p:cNvSpPr txBox="1"/>
          <p:nvPr/>
        </p:nvSpPr>
        <p:spPr>
          <a:xfrm>
            <a:off x="558800" y="2133600"/>
            <a:ext cx="8839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4 thèmes :</a:t>
            </a:r>
            <a:endParaRPr lang="fr-FR" sz="4000" b="1" dirty="0"/>
          </a:p>
          <a:p>
            <a:pPr marL="1524000" indent="-5381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 smtClean="0"/>
              <a:t>Constitution et transformations de la matière</a:t>
            </a:r>
            <a:endParaRPr lang="fr-FR" sz="2800" dirty="0"/>
          </a:p>
          <a:p>
            <a:pPr marL="1524000" indent="-5381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 smtClean="0"/>
              <a:t>Mouvement et interactions</a:t>
            </a:r>
          </a:p>
          <a:p>
            <a:pPr marL="1524000" indent="-5381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 smtClean="0"/>
              <a:t>L’énergie : conversions et transferts</a:t>
            </a:r>
            <a:endParaRPr lang="fr-FR" sz="2800" dirty="0"/>
          </a:p>
          <a:p>
            <a:pPr marL="1524000" indent="-5381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 smtClean="0"/>
              <a:t>Onde et signaux</a:t>
            </a:r>
            <a:endParaRPr lang="fr-FR" sz="2800" dirty="0"/>
          </a:p>
        </p:txBody>
      </p:sp>
      <p:pic>
        <p:nvPicPr>
          <p:cNvPr id="4" name="Picture 2" descr="http://www.geocities.ws/profmokeur/chimie/imchim/matier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7000" y="2209800"/>
            <a:ext cx="3214990" cy="3777615"/>
          </a:xfrm>
          <a:prstGeom prst="rect">
            <a:avLst/>
          </a:prstGeom>
          <a:noFill/>
        </p:spPr>
      </p:pic>
      <p:pic>
        <p:nvPicPr>
          <p:cNvPr id="5" name="Picture 4" descr="RÃ©sultat de recherche d'images pour &quot;Mouvement et interactions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0" y="6172200"/>
            <a:ext cx="4369993" cy="2913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 descr="https://image.jimcdn.com/app/cms/image/transf/dimension=617x10000:format=jpg/path/s5464705c4fd61135/image/i4293ea3063aceef1/version/1512060900/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7000" y="5257800"/>
            <a:ext cx="3168430" cy="25932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8" descr="http://ekladata.com/8k5QYCr-mjWG0i1EqwBg1wbdrO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8800" y="6781800"/>
            <a:ext cx="4629150" cy="2126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68759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Ã©sultat de recherche d'images pour &quot;ampoule Ã  dÃ©cante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4800600"/>
            <a:ext cx="4680000" cy="263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" name="Picture 10" descr="RÃ©sultat de recherche d'images pour &quot;distillation fractionnÃ©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1600" y="6019800"/>
            <a:ext cx="4680000" cy="2803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482600" y="1447800"/>
            <a:ext cx="1196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3200" dirty="0" smtClean="0"/>
              <a:t>1. Suivi de l’évolution d’un système, siège d’une transformation</a:t>
            </a:r>
          </a:p>
          <a:p>
            <a:pPr>
              <a:lnSpc>
                <a:spcPct val="150000"/>
              </a:lnSpc>
              <a:defRPr/>
            </a:pPr>
            <a:r>
              <a:rPr lang="fr-FR" sz="3200" dirty="0" smtClean="0"/>
              <a:t>2. De la structure des entités aux propriétés physiques de la matière</a:t>
            </a:r>
          </a:p>
          <a:p>
            <a:pPr>
              <a:lnSpc>
                <a:spcPct val="150000"/>
              </a:lnSpc>
              <a:defRPr/>
            </a:pPr>
            <a:r>
              <a:rPr lang="fr-FR" sz="3200" dirty="0" smtClean="0"/>
              <a:t>3. Propriétés physico-chimiques, synthèses et combustions d’espèces chimiques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6000" y="533400"/>
            <a:ext cx="1043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smtClean="0"/>
              <a:t>Constitution et transformations de la matière</a:t>
            </a:r>
          </a:p>
        </p:txBody>
      </p:sp>
      <p:pic>
        <p:nvPicPr>
          <p:cNvPr id="1030" name="Picture 6" descr="RÃ©sultat de recherche d'images pour &quot;titrage&quot;"/>
          <p:cNvPicPr>
            <a:picLocks noChangeAspect="1" noChangeArrowheads="1"/>
          </p:cNvPicPr>
          <p:nvPr/>
        </p:nvPicPr>
        <p:blipFill>
          <a:blip r:embed="rId4" cstate="print"/>
          <a:srcRect t="11111" b="11111"/>
          <a:stretch>
            <a:fillRect/>
          </a:stretch>
        </p:blipFill>
        <p:spPr bwMode="auto">
          <a:xfrm>
            <a:off x="7416800" y="4343400"/>
            <a:ext cx="4680000" cy="273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5061</TotalTime>
  <Words>731</Words>
  <Application>Microsoft Office PowerPoint</Application>
  <PresentationFormat>Personnalisé</PresentationFormat>
  <Paragraphs>117</Paragraphs>
  <Slides>17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Arial Italic</vt:lpstr>
      <vt:lpstr>Calibri</vt:lpstr>
      <vt:lpstr>Calibri Light</vt:lpstr>
      <vt:lpstr>Roboto</vt:lpstr>
      <vt:lpstr>Segoe UI Semibold</vt:lpstr>
      <vt:lpstr>Wingdings</vt:lpstr>
      <vt:lpstr>Thème Office</vt:lpstr>
      <vt:lpstr>Présentation PowerPoint</vt:lpstr>
      <vt:lpstr>Présentation PowerPoint</vt:lpstr>
      <vt:lpstr>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voie GENERALE en 1re et Terminale</vt:lpstr>
      <vt:lpstr>La seconde générale et technologique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7</dc:title>
  <dc:creator>Corinne DUVAL</dc:creator>
  <cp:lastModifiedBy>Utilisateur Windows</cp:lastModifiedBy>
  <cp:revision>317</cp:revision>
  <dcterms:created xsi:type="dcterms:W3CDTF">2015-09-08T08:56:07Z</dcterms:created>
  <dcterms:modified xsi:type="dcterms:W3CDTF">2021-04-27T06:29:13Z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2015-09-08T00:00:00Z</vt:filetime>
  </property>
  <property fmtid="{D5CDD505-2E9C-101B-9397-08002B2CF9AE}" pid="3" name="Creator">
    <vt:lpwstr>Keynote</vt:lpwstr>
  </property>
  <property fmtid="{D5CDD505-2E9C-101B-9397-08002B2CF9AE}" pid="4" name="LastSaved">
    <vt:filetime>2015-09-08T00:00:00Z</vt:filetime>
  </property>
</Properties>
</file>