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7" r:id="rId5"/>
    <p:sldId id="262" r:id="rId6"/>
    <p:sldId id="268" r:id="rId7"/>
    <p:sldId id="263" r:id="rId8"/>
    <p:sldId id="264" r:id="rId9"/>
    <p:sldId id="265" r:id="rId10"/>
    <p:sldId id="266" r:id="rId11"/>
    <p:sldId id="269" r:id="rId12"/>
    <p:sldId id="270" r:id="rId13"/>
    <p:sldId id="271" r:id="rId14"/>
    <p:sldId id="260" r:id="rId1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FF930DD-CD76-428B-AFA0-10CE47E24A41}">
          <p14:sldIdLst>
            <p14:sldId id="256"/>
          </p14:sldIdLst>
        </p14:section>
        <p14:section name="Section sans titre" id="{ACAB549E-AB1B-4806-B064-B4D0BC76A8A4}">
          <p14:sldIdLst>
            <p14:sldId id="257"/>
            <p14:sldId id="259"/>
            <p14:sldId id="267"/>
            <p14:sldId id="262"/>
            <p14:sldId id="268"/>
            <p14:sldId id="263"/>
            <p14:sldId id="264"/>
            <p14:sldId id="265"/>
            <p14:sldId id="266"/>
            <p14:sldId id="269"/>
            <p14:sldId id="270"/>
            <p14:sldId id="271"/>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E5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09" autoAdjust="0"/>
  </p:normalViewPr>
  <p:slideViewPr>
    <p:cSldViewPr snapToGrid="0">
      <p:cViewPr varScale="1">
        <p:scale>
          <a:sx n="114" d="100"/>
          <a:sy n="114" d="100"/>
        </p:scale>
        <p:origin x="300"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E796A-DA41-4C85-BFAC-0C54D803A0D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D37C081E-6F52-442B-9E0C-B4843A065038}">
      <dgm:prSet phldrT="[Texte]"/>
      <dgm:spPr/>
      <dgm:t>
        <a:bodyPr/>
        <a:lstStyle/>
        <a:p>
          <a:r>
            <a:rPr lang="fr-FR" dirty="0"/>
            <a:t>Rechercher, traiter et organiser des informations</a:t>
          </a:r>
        </a:p>
      </dgm:t>
    </dgm:pt>
    <dgm:pt modelId="{D458618A-2BB3-43E9-A7D7-5464F42D2F78}" type="parTrans" cxnId="{4B91C38B-8245-4B02-8297-6EF29994D653}">
      <dgm:prSet/>
      <dgm:spPr/>
      <dgm:t>
        <a:bodyPr/>
        <a:lstStyle/>
        <a:p>
          <a:endParaRPr lang="fr-FR"/>
        </a:p>
      </dgm:t>
    </dgm:pt>
    <dgm:pt modelId="{5BA7DEC8-6DB8-400F-B858-40587BA516BA}" type="sibTrans" cxnId="{4B91C38B-8245-4B02-8297-6EF29994D653}">
      <dgm:prSet/>
      <dgm:spPr/>
      <dgm:t>
        <a:bodyPr/>
        <a:lstStyle/>
        <a:p>
          <a:endParaRPr lang="fr-FR"/>
        </a:p>
      </dgm:t>
    </dgm:pt>
    <dgm:pt modelId="{239AB27B-94D3-476A-8390-4A65E8896B0B}">
      <dgm:prSet phldrT="[Texte]"/>
      <dgm:spPr/>
      <dgm:t>
        <a:bodyPr/>
        <a:lstStyle/>
        <a:p>
          <a:r>
            <a:rPr lang="fr-FR" dirty="0"/>
            <a:t>Choisir et produire un support de communication</a:t>
          </a:r>
        </a:p>
      </dgm:t>
    </dgm:pt>
    <dgm:pt modelId="{8DAE2433-484A-48D0-BB96-A99EF77F6462}" type="parTrans" cxnId="{7D0C2ADC-8178-4B5E-949F-63940982B497}">
      <dgm:prSet/>
      <dgm:spPr/>
      <dgm:t>
        <a:bodyPr/>
        <a:lstStyle/>
        <a:p>
          <a:endParaRPr lang="fr-FR"/>
        </a:p>
      </dgm:t>
    </dgm:pt>
    <dgm:pt modelId="{3ACF6991-78CB-4B2F-A710-22273C9D84F2}" type="sibTrans" cxnId="{7D0C2ADC-8178-4B5E-949F-63940982B497}">
      <dgm:prSet/>
      <dgm:spPr/>
      <dgm:t>
        <a:bodyPr/>
        <a:lstStyle/>
        <a:p>
          <a:endParaRPr lang="fr-FR"/>
        </a:p>
      </dgm:t>
    </dgm:pt>
    <dgm:pt modelId="{0D887EE6-9C5F-4114-9769-1E4CB836F086}">
      <dgm:prSet phldrT="[Texte]"/>
      <dgm:spPr/>
      <dgm:t>
        <a:bodyPr/>
        <a:lstStyle/>
        <a:p>
          <a:r>
            <a:rPr lang="fr-FR" dirty="0"/>
            <a:t>Argumenter</a:t>
          </a:r>
        </a:p>
      </dgm:t>
    </dgm:pt>
    <dgm:pt modelId="{C89988D2-95D0-40FD-8A82-9A3DB64538F1}" type="parTrans" cxnId="{569ACCC6-F32C-41D4-A4E5-D8E3D3DE3A7C}">
      <dgm:prSet/>
      <dgm:spPr/>
      <dgm:t>
        <a:bodyPr/>
        <a:lstStyle/>
        <a:p>
          <a:endParaRPr lang="fr-FR"/>
        </a:p>
      </dgm:t>
    </dgm:pt>
    <dgm:pt modelId="{0E183915-B3D0-4514-92CC-76D10D54CEBB}" type="sibTrans" cxnId="{569ACCC6-F32C-41D4-A4E5-D8E3D3DE3A7C}">
      <dgm:prSet/>
      <dgm:spPr/>
      <dgm:t>
        <a:bodyPr/>
        <a:lstStyle/>
        <a:p>
          <a:endParaRPr lang="fr-FR"/>
        </a:p>
      </dgm:t>
    </dgm:pt>
    <dgm:pt modelId="{4FBFC44F-46B4-4560-919C-06524EC81C65}">
      <dgm:prSet phldrT="[Texte]"/>
      <dgm:spPr/>
      <dgm:t>
        <a:bodyPr/>
        <a:lstStyle/>
        <a:p>
          <a:r>
            <a:rPr lang="fr-FR" dirty="0"/>
            <a:t>Travailler de manière collaborative</a:t>
          </a:r>
        </a:p>
      </dgm:t>
    </dgm:pt>
    <dgm:pt modelId="{ADF6B61C-0C9D-45AD-9851-3C8E26EE35EC}" type="parTrans" cxnId="{AC3C60EE-8B19-4F95-BE04-435D4006ACD3}">
      <dgm:prSet/>
      <dgm:spPr/>
      <dgm:t>
        <a:bodyPr/>
        <a:lstStyle/>
        <a:p>
          <a:endParaRPr lang="fr-FR"/>
        </a:p>
      </dgm:t>
    </dgm:pt>
    <dgm:pt modelId="{992CC7F1-F3AD-43BC-B18F-130085334188}" type="sibTrans" cxnId="{AC3C60EE-8B19-4F95-BE04-435D4006ACD3}">
      <dgm:prSet/>
      <dgm:spPr/>
      <dgm:t>
        <a:bodyPr/>
        <a:lstStyle/>
        <a:p>
          <a:endParaRPr lang="fr-FR"/>
        </a:p>
      </dgm:t>
    </dgm:pt>
    <dgm:pt modelId="{82332263-3467-465A-A9C9-D84A6FF3602B}" type="pres">
      <dgm:prSet presAssocID="{DA1E796A-DA41-4C85-BFAC-0C54D803A0D8}" presName="cycle" presStyleCnt="0">
        <dgm:presLayoutVars>
          <dgm:dir/>
          <dgm:resizeHandles val="exact"/>
        </dgm:presLayoutVars>
      </dgm:prSet>
      <dgm:spPr/>
    </dgm:pt>
    <dgm:pt modelId="{B5218C73-A82E-48F9-93C1-C983D1A5A465}" type="pres">
      <dgm:prSet presAssocID="{D37C081E-6F52-442B-9E0C-B4843A065038}" presName="node" presStyleLbl="node1" presStyleIdx="0" presStyleCnt="4" custRadScaleRad="100501" custRadScaleInc="-18538">
        <dgm:presLayoutVars>
          <dgm:bulletEnabled val="1"/>
        </dgm:presLayoutVars>
      </dgm:prSet>
      <dgm:spPr/>
    </dgm:pt>
    <dgm:pt modelId="{23E96E1E-0535-48AA-AB0E-2F04F8C2FFF4}" type="pres">
      <dgm:prSet presAssocID="{D37C081E-6F52-442B-9E0C-B4843A065038}" presName="spNode" presStyleCnt="0"/>
      <dgm:spPr/>
    </dgm:pt>
    <dgm:pt modelId="{CAC5B551-3D40-44CF-9339-8C75EA71A4FF}" type="pres">
      <dgm:prSet presAssocID="{5BA7DEC8-6DB8-400F-B858-40587BA516BA}" presName="sibTrans" presStyleLbl="sibTrans1D1" presStyleIdx="0" presStyleCnt="4"/>
      <dgm:spPr/>
    </dgm:pt>
    <dgm:pt modelId="{A16ECF3C-01A5-48A7-8E01-5951FB77072E}" type="pres">
      <dgm:prSet presAssocID="{239AB27B-94D3-476A-8390-4A65E8896B0B}" presName="node" presStyleLbl="node1" presStyleIdx="1" presStyleCnt="4">
        <dgm:presLayoutVars>
          <dgm:bulletEnabled val="1"/>
        </dgm:presLayoutVars>
      </dgm:prSet>
      <dgm:spPr/>
    </dgm:pt>
    <dgm:pt modelId="{2E9F9A04-60AE-4624-AB4B-BD48603EAED8}" type="pres">
      <dgm:prSet presAssocID="{239AB27B-94D3-476A-8390-4A65E8896B0B}" presName="spNode" presStyleCnt="0"/>
      <dgm:spPr/>
    </dgm:pt>
    <dgm:pt modelId="{F08F4E0E-E2A4-45C5-8495-8A7FFA6E34C6}" type="pres">
      <dgm:prSet presAssocID="{3ACF6991-78CB-4B2F-A710-22273C9D84F2}" presName="sibTrans" presStyleLbl="sibTrans1D1" presStyleIdx="1" presStyleCnt="4"/>
      <dgm:spPr/>
    </dgm:pt>
    <dgm:pt modelId="{F9D059C4-000E-4877-92A0-FED78B75825F}" type="pres">
      <dgm:prSet presAssocID="{0D887EE6-9C5F-4114-9769-1E4CB836F086}" presName="node" presStyleLbl="node1" presStyleIdx="2" presStyleCnt="4" custRadScaleRad="101461" custRadScaleInc="31161">
        <dgm:presLayoutVars>
          <dgm:bulletEnabled val="1"/>
        </dgm:presLayoutVars>
      </dgm:prSet>
      <dgm:spPr/>
    </dgm:pt>
    <dgm:pt modelId="{BF8F326B-47CB-4289-B5A5-5E9BE4928B8C}" type="pres">
      <dgm:prSet presAssocID="{0D887EE6-9C5F-4114-9769-1E4CB836F086}" presName="spNode" presStyleCnt="0"/>
      <dgm:spPr/>
    </dgm:pt>
    <dgm:pt modelId="{487E4F87-696E-42F2-BE70-FF34192968D5}" type="pres">
      <dgm:prSet presAssocID="{0E183915-B3D0-4514-92CC-76D10D54CEBB}" presName="sibTrans" presStyleLbl="sibTrans1D1" presStyleIdx="2" presStyleCnt="4"/>
      <dgm:spPr/>
    </dgm:pt>
    <dgm:pt modelId="{32C47A43-C50A-4580-AFD6-DAE2B1044AB2}" type="pres">
      <dgm:prSet presAssocID="{4FBFC44F-46B4-4560-919C-06524EC81C65}" presName="node" presStyleLbl="node1" presStyleIdx="3" presStyleCnt="4">
        <dgm:presLayoutVars>
          <dgm:bulletEnabled val="1"/>
        </dgm:presLayoutVars>
      </dgm:prSet>
      <dgm:spPr/>
    </dgm:pt>
    <dgm:pt modelId="{336013DC-E746-4CA5-8B7D-FF06A6106419}" type="pres">
      <dgm:prSet presAssocID="{4FBFC44F-46B4-4560-919C-06524EC81C65}" presName="spNode" presStyleCnt="0"/>
      <dgm:spPr/>
    </dgm:pt>
    <dgm:pt modelId="{2B0DEFEA-9BFB-42EC-B361-F5872DD7068B}" type="pres">
      <dgm:prSet presAssocID="{992CC7F1-F3AD-43BC-B18F-130085334188}" presName="sibTrans" presStyleLbl="sibTrans1D1" presStyleIdx="3" presStyleCnt="4"/>
      <dgm:spPr/>
    </dgm:pt>
  </dgm:ptLst>
  <dgm:cxnLst>
    <dgm:cxn modelId="{E65BEB28-2D4C-46CD-B7FF-182D3ADFB175}" type="presOf" srcId="{992CC7F1-F3AD-43BC-B18F-130085334188}" destId="{2B0DEFEA-9BFB-42EC-B361-F5872DD7068B}" srcOrd="0" destOrd="0" presId="urn:microsoft.com/office/officeart/2005/8/layout/cycle5"/>
    <dgm:cxn modelId="{BBFB8C4E-1A1D-48D0-94BE-C68A651BCC08}" type="presOf" srcId="{4FBFC44F-46B4-4560-919C-06524EC81C65}" destId="{32C47A43-C50A-4580-AFD6-DAE2B1044AB2}" srcOrd="0" destOrd="0" presId="urn:microsoft.com/office/officeart/2005/8/layout/cycle5"/>
    <dgm:cxn modelId="{14F7115A-C762-44A8-A4A6-5AB99E5E2320}" type="presOf" srcId="{3ACF6991-78CB-4B2F-A710-22273C9D84F2}" destId="{F08F4E0E-E2A4-45C5-8495-8A7FFA6E34C6}" srcOrd="0" destOrd="0" presId="urn:microsoft.com/office/officeart/2005/8/layout/cycle5"/>
    <dgm:cxn modelId="{6E307D89-8356-4A32-988E-5FC4F9F0A7C9}" type="presOf" srcId="{D37C081E-6F52-442B-9E0C-B4843A065038}" destId="{B5218C73-A82E-48F9-93C1-C983D1A5A465}" srcOrd="0" destOrd="0" presId="urn:microsoft.com/office/officeart/2005/8/layout/cycle5"/>
    <dgm:cxn modelId="{4B91C38B-8245-4B02-8297-6EF29994D653}" srcId="{DA1E796A-DA41-4C85-BFAC-0C54D803A0D8}" destId="{D37C081E-6F52-442B-9E0C-B4843A065038}" srcOrd="0" destOrd="0" parTransId="{D458618A-2BB3-43E9-A7D7-5464F42D2F78}" sibTransId="{5BA7DEC8-6DB8-400F-B858-40587BA516BA}"/>
    <dgm:cxn modelId="{FAF91F98-4E46-4A70-B2D7-8A989A413F58}" type="presOf" srcId="{239AB27B-94D3-476A-8390-4A65E8896B0B}" destId="{A16ECF3C-01A5-48A7-8E01-5951FB77072E}" srcOrd="0" destOrd="0" presId="urn:microsoft.com/office/officeart/2005/8/layout/cycle5"/>
    <dgm:cxn modelId="{031E07BE-5E53-4E00-9587-E3E1F651ABF4}" type="presOf" srcId="{DA1E796A-DA41-4C85-BFAC-0C54D803A0D8}" destId="{82332263-3467-465A-A9C9-D84A6FF3602B}" srcOrd="0" destOrd="0" presId="urn:microsoft.com/office/officeart/2005/8/layout/cycle5"/>
    <dgm:cxn modelId="{BB669BC4-32EB-4709-A041-354FF88D4AAA}" type="presOf" srcId="{5BA7DEC8-6DB8-400F-B858-40587BA516BA}" destId="{CAC5B551-3D40-44CF-9339-8C75EA71A4FF}" srcOrd="0" destOrd="0" presId="urn:microsoft.com/office/officeart/2005/8/layout/cycle5"/>
    <dgm:cxn modelId="{569ACCC6-F32C-41D4-A4E5-D8E3D3DE3A7C}" srcId="{DA1E796A-DA41-4C85-BFAC-0C54D803A0D8}" destId="{0D887EE6-9C5F-4114-9769-1E4CB836F086}" srcOrd="2" destOrd="0" parTransId="{C89988D2-95D0-40FD-8A82-9A3DB64538F1}" sibTransId="{0E183915-B3D0-4514-92CC-76D10D54CEBB}"/>
    <dgm:cxn modelId="{7D0C2ADC-8178-4B5E-949F-63940982B497}" srcId="{DA1E796A-DA41-4C85-BFAC-0C54D803A0D8}" destId="{239AB27B-94D3-476A-8390-4A65E8896B0B}" srcOrd="1" destOrd="0" parTransId="{8DAE2433-484A-48D0-BB96-A99EF77F6462}" sibTransId="{3ACF6991-78CB-4B2F-A710-22273C9D84F2}"/>
    <dgm:cxn modelId="{F1A898E5-7268-428B-A708-0B2A3F681D12}" type="presOf" srcId="{0D887EE6-9C5F-4114-9769-1E4CB836F086}" destId="{F9D059C4-000E-4877-92A0-FED78B75825F}" srcOrd="0" destOrd="0" presId="urn:microsoft.com/office/officeart/2005/8/layout/cycle5"/>
    <dgm:cxn modelId="{90CC97E9-530F-4448-8FCE-BF1D76C893BD}" type="presOf" srcId="{0E183915-B3D0-4514-92CC-76D10D54CEBB}" destId="{487E4F87-696E-42F2-BE70-FF34192968D5}" srcOrd="0" destOrd="0" presId="urn:microsoft.com/office/officeart/2005/8/layout/cycle5"/>
    <dgm:cxn modelId="{AC3C60EE-8B19-4F95-BE04-435D4006ACD3}" srcId="{DA1E796A-DA41-4C85-BFAC-0C54D803A0D8}" destId="{4FBFC44F-46B4-4560-919C-06524EC81C65}" srcOrd="3" destOrd="0" parTransId="{ADF6B61C-0C9D-45AD-9851-3C8E26EE35EC}" sibTransId="{992CC7F1-F3AD-43BC-B18F-130085334188}"/>
    <dgm:cxn modelId="{E130B862-243D-4498-ADCF-CD24AF0EE130}" type="presParOf" srcId="{82332263-3467-465A-A9C9-D84A6FF3602B}" destId="{B5218C73-A82E-48F9-93C1-C983D1A5A465}" srcOrd="0" destOrd="0" presId="urn:microsoft.com/office/officeart/2005/8/layout/cycle5"/>
    <dgm:cxn modelId="{FCE0AFD4-40E2-4D2F-B657-FC8584AF1E48}" type="presParOf" srcId="{82332263-3467-465A-A9C9-D84A6FF3602B}" destId="{23E96E1E-0535-48AA-AB0E-2F04F8C2FFF4}" srcOrd="1" destOrd="0" presId="urn:microsoft.com/office/officeart/2005/8/layout/cycle5"/>
    <dgm:cxn modelId="{43D69E66-4A52-4A01-8C2E-E93755ED02EC}" type="presParOf" srcId="{82332263-3467-465A-A9C9-D84A6FF3602B}" destId="{CAC5B551-3D40-44CF-9339-8C75EA71A4FF}" srcOrd="2" destOrd="0" presId="urn:microsoft.com/office/officeart/2005/8/layout/cycle5"/>
    <dgm:cxn modelId="{536D1CBB-CF05-4E8F-921E-B673784EADE8}" type="presParOf" srcId="{82332263-3467-465A-A9C9-D84A6FF3602B}" destId="{A16ECF3C-01A5-48A7-8E01-5951FB77072E}" srcOrd="3" destOrd="0" presId="urn:microsoft.com/office/officeart/2005/8/layout/cycle5"/>
    <dgm:cxn modelId="{98C0B49B-0CD3-41F3-B452-7B05BFE60E82}" type="presParOf" srcId="{82332263-3467-465A-A9C9-D84A6FF3602B}" destId="{2E9F9A04-60AE-4624-AB4B-BD48603EAED8}" srcOrd="4" destOrd="0" presId="urn:microsoft.com/office/officeart/2005/8/layout/cycle5"/>
    <dgm:cxn modelId="{EC83DD15-B006-4262-9577-B99C43779FC1}" type="presParOf" srcId="{82332263-3467-465A-A9C9-D84A6FF3602B}" destId="{F08F4E0E-E2A4-45C5-8495-8A7FFA6E34C6}" srcOrd="5" destOrd="0" presId="urn:microsoft.com/office/officeart/2005/8/layout/cycle5"/>
    <dgm:cxn modelId="{68A6A847-07F8-4D1C-8B80-4C958DCAA326}" type="presParOf" srcId="{82332263-3467-465A-A9C9-D84A6FF3602B}" destId="{F9D059C4-000E-4877-92A0-FED78B75825F}" srcOrd="6" destOrd="0" presId="urn:microsoft.com/office/officeart/2005/8/layout/cycle5"/>
    <dgm:cxn modelId="{7B13E276-5E64-4F1E-B8B9-E59C1E1D99CF}" type="presParOf" srcId="{82332263-3467-465A-A9C9-D84A6FF3602B}" destId="{BF8F326B-47CB-4289-B5A5-5E9BE4928B8C}" srcOrd="7" destOrd="0" presId="urn:microsoft.com/office/officeart/2005/8/layout/cycle5"/>
    <dgm:cxn modelId="{FDC01C24-146B-4707-8FBD-EDEB5D1F8E9A}" type="presParOf" srcId="{82332263-3467-465A-A9C9-D84A6FF3602B}" destId="{487E4F87-696E-42F2-BE70-FF34192968D5}" srcOrd="8" destOrd="0" presId="urn:microsoft.com/office/officeart/2005/8/layout/cycle5"/>
    <dgm:cxn modelId="{D7442002-B421-4CA2-9118-299F469DF902}" type="presParOf" srcId="{82332263-3467-465A-A9C9-D84A6FF3602B}" destId="{32C47A43-C50A-4580-AFD6-DAE2B1044AB2}" srcOrd="9" destOrd="0" presId="urn:microsoft.com/office/officeart/2005/8/layout/cycle5"/>
    <dgm:cxn modelId="{4B1FA676-757E-4A79-AC5A-B8B7BC012E25}" type="presParOf" srcId="{82332263-3467-465A-A9C9-D84A6FF3602B}" destId="{336013DC-E746-4CA5-8B7D-FF06A6106419}" srcOrd="10" destOrd="0" presId="urn:microsoft.com/office/officeart/2005/8/layout/cycle5"/>
    <dgm:cxn modelId="{7D601484-AB77-4BCF-97DE-CBF223B0B237}" type="presParOf" srcId="{82332263-3467-465A-A9C9-D84A6FF3602B}" destId="{2B0DEFEA-9BFB-42EC-B361-F5872DD7068B}"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18C73-A82E-48F9-93C1-C983D1A5A465}">
      <dsp:nvSpPr>
        <dsp:cNvPr id="0" name=""/>
        <dsp:cNvSpPr/>
      </dsp:nvSpPr>
      <dsp:spPr>
        <a:xfrm>
          <a:off x="2657835" y="1627"/>
          <a:ext cx="1781740" cy="11581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Rechercher, traiter et organiser des informations</a:t>
          </a:r>
        </a:p>
      </dsp:txBody>
      <dsp:txXfrm>
        <a:off x="2714370" y="58162"/>
        <a:ext cx="1668670" cy="1045061"/>
      </dsp:txXfrm>
    </dsp:sp>
    <dsp:sp modelId="{CAC5B551-3D40-44CF-9339-8C75EA71A4FF}">
      <dsp:nvSpPr>
        <dsp:cNvPr id="0" name=""/>
        <dsp:cNvSpPr/>
      </dsp:nvSpPr>
      <dsp:spPr>
        <a:xfrm>
          <a:off x="1819447" y="569456"/>
          <a:ext cx="3823519" cy="3823519"/>
        </a:xfrm>
        <a:custGeom>
          <a:avLst/>
          <a:gdLst/>
          <a:ahLst/>
          <a:cxnLst/>
          <a:rect l="0" t="0" r="0" b="0"/>
          <a:pathLst>
            <a:path>
              <a:moveTo>
                <a:pt x="2913868" y="283692"/>
              </a:moveTo>
              <a:arcTo wR="1911759" hR="1911759" stAng="18096789" swAng="187561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16ECF3C-01A5-48A7-8E01-5951FB77072E}">
      <dsp:nvSpPr>
        <dsp:cNvPr id="0" name=""/>
        <dsp:cNvSpPr/>
      </dsp:nvSpPr>
      <dsp:spPr>
        <a:xfrm>
          <a:off x="4755796" y="1913921"/>
          <a:ext cx="1781740" cy="11581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Choisir et produire un support de communication</a:t>
          </a:r>
        </a:p>
      </dsp:txBody>
      <dsp:txXfrm>
        <a:off x="4812331" y="1970456"/>
        <a:ext cx="1668670" cy="1045061"/>
      </dsp:txXfrm>
    </dsp:sp>
    <dsp:sp modelId="{F08F4E0E-E2A4-45C5-8495-8A7FFA6E34C6}">
      <dsp:nvSpPr>
        <dsp:cNvPr id="0" name=""/>
        <dsp:cNvSpPr/>
      </dsp:nvSpPr>
      <dsp:spPr>
        <a:xfrm>
          <a:off x="1813149" y="613676"/>
          <a:ext cx="3823519" cy="3823519"/>
        </a:xfrm>
        <a:custGeom>
          <a:avLst/>
          <a:gdLst/>
          <a:ahLst/>
          <a:cxnLst/>
          <a:rect l="0" t="0" r="0" b="0"/>
          <a:pathLst>
            <a:path>
              <a:moveTo>
                <a:pt x="3610694" y="2788370"/>
              </a:moveTo>
              <a:arcTo wR="1911759" hR="1911759" stAng="1637561" swAng="205112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D059C4-000E-4877-92A0-FED78B75825F}">
      <dsp:nvSpPr>
        <dsp:cNvPr id="0" name=""/>
        <dsp:cNvSpPr/>
      </dsp:nvSpPr>
      <dsp:spPr>
        <a:xfrm>
          <a:off x="2528961" y="3827842"/>
          <a:ext cx="1781740" cy="11581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Argumenter</a:t>
          </a:r>
        </a:p>
      </dsp:txBody>
      <dsp:txXfrm>
        <a:off x="2585496" y="3884377"/>
        <a:ext cx="1668670" cy="1045061"/>
      </dsp:txXfrm>
    </dsp:sp>
    <dsp:sp modelId="{487E4F87-696E-42F2-BE70-FF34192968D5}">
      <dsp:nvSpPr>
        <dsp:cNvPr id="0" name=""/>
        <dsp:cNvSpPr/>
      </dsp:nvSpPr>
      <dsp:spPr>
        <a:xfrm>
          <a:off x="1837626" y="628933"/>
          <a:ext cx="3823519" cy="3823519"/>
        </a:xfrm>
        <a:custGeom>
          <a:avLst/>
          <a:gdLst/>
          <a:ahLst/>
          <a:cxnLst/>
          <a:rect l="0" t="0" r="0" b="0"/>
          <a:pathLst>
            <a:path>
              <a:moveTo>
                <a:pt x="527127" y="3229946"/>
              </a:moveTo>
              <a:arcTo wR="1911759" hR="1911759" stAng="8184496" swAng="124301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C47A43-C50A-4580-AFD6-DAE2B1044AB2}">
      <dsp:nvSpPr>
        <dsp:cNvPr id="0" name=""/>
        <dsp:cNvSpPr/>
      </dsp:nvSpPr>
      <dsp:spPr>
        <a:xfrm>
          <a:off x="932276" y="1913921"/>
          <a:ext cx="1781740" cy="11581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Travailler de manière collaborative</a:t>
          </a:r>
        </a:p>
      </dsp:txBody>
      <dsp:txXfrm>
        <a:off x="988811" y="1970456"/>
        <a:ext cx="1668670" cy="1045061"/>
      </dsp:txXfrm>
    </dsp:sp>
    <dsp:sp modelId="{2B0DEFEA-9BFB-42EC-B361-F5872DD7068B}">
      <dsp:nvSpPr>
        <dsp:cNvPr id="0" name=""/>
        <dsp:cNvSpPr/>
      </dsp:nvSpPr>
      <dsp:spPr>
        <a:xfrm>
          <a:off x="1827765" y="566488"/>
          <a:ext cx="3823519" cy="3823519"/>
        </a:xfrm>
        <a:custGeom>
          <a:avLst/>
          <a:gdLst/>
          <a:ahLst/>
          <a:cxnLst/>
          <a:rect l="0" t="0" r="0" b="0"/>
          <a:pathLst>
            <a:path>
              <a:moveTo>
                <a:pt x="174919" y="1112878"/>
              </a:moveTo>
              <a:arcTo wR="1911759" hR="1911759" stAng="12282040" swAng="13985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6DCE4FF-49CD-4B72-A940-D55B1BF72524}" type="datetimeFigureOut">
              <a:rPr lang="fr-FR" smtClean="0"/>
              <a:t>27/04/2021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E61B356-BE7A-49FB-9BFF-5DFF162741C1}" type="slidenum">
              <a:rPr lang="fr-FR" smtClean="0"/>
              <a:t>‹N°›</a:t>
            </a:fld>
            <a:endParaRPr lang="fr-FR"/>
          </a:p>
        </p:txBody>
      </p:sp>
    </p:spTree>
    <p:extLst>
      <p:ext uri="{BB962C8B-B14F-4D97-AF65-F5344CB8AC3E}">
        <p14:creationId xmlns:p14="http://schemas.microsoft.com/office/powerpoint/2010/main" val="137790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61B356-BE7A-49FB-9BFF-5DFF162741C1}" type="slidenum">
              <a:rPr lang="fr-FR" smtClean="0"/>
              <a:t>7</a:t>
            </a:fld>
            <a:endParaRPr lang="fr-FR"/>
          </a:p>
        </p:txBody>
      </p:sp>
    </p:spTree>
    <p:extLst>
      <p:ext uri="{BB962C8B-B14F-4D97-AF65-F5344CB8AC3E}">
        <p14:creationId xmlns:p14="http://schemas.microsoft.com/office/powerpoint/2010/main" val="142253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2BF2B8-A6FD-4819-8783-9A7B763999F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4051675-3588-4E96-AAF1-3EAAAE3A7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D124F9-6202-4BF3-99C6-89160695905B}"/>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5" name="Espace réservé du pied de page 4">
            <a:extLst>
              <a:ext uri="{FF2B5EF4-FFF2-40B4-BE49-F238E27FC236}">
                <a16:creationId xmlns:a16="http://schemas.microsoft.com/office/drawing/2014/main" id="{EF79C3C5-FC13-43A5-A00C-3A22405593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FAA25A-5E5A-4722-A17C-F045BAA5886B}"/>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373574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34561-810A-42EF-B437-D70046E058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2BCC14A-A4B6-4CD2-9DB7-0A56B7AB1D9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A8B003-6ACF-4251-B43B-6894972FD00F}"/>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5" name="Espace réservé du pied de page 4">
            <a:extLst>
              <a:ext uri="{FF2B5EF4-FFF2-40B4-BE49-F238E27FC236}">
                <a16:creationId xmlns:a16="http://schemas.microsoft.com/office/drawing/2014/main" id="{873DD262-6FA4-40D2-9847-7B72A9E07B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723A7F-77B2-47C4-9345-607674272445}"/>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75004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F5AF7F-D39F-4C0E-A5ED-4C68128A33F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3039F8D-D111-4034-B6D4-DC9743C4757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4451ED-2C70-4093-A5B5-00C557A52B8E}"/>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5" name="Espace réservé du pied de page 4">
            <a:extLst>
              <a:ext uri="{FF2B5EF4-FFF2-40B4-BE49-F238E27FC236}">
                <a16:creationId xmlns:a16="http://schemas.microsoft.com/office/drawing/2014/main" id="{88A4717C-A852-4414-A8E9-220D173863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7A9417-185E-4036-8A89-07B53F3510D9}"/>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422984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DB3F5-4678-4EA1-B6F8-17B438E26E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CC026F-590C-460E-A035-4A5173EB816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99C83C-FF48-4D1F-A009-BACEE957B52F}"/>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5" name="Espace réservé du pied de page 4">
            <a:extLst>
              <a:ext uri="{FF2B5EF4-FFF2-40B4-BE49-F238E27FC236}">
                <a16:creationId xmlns:a16="http://schemas.microsoft.com/office/drawing/2014/main" id="{FB9B4F10-7C3B-4323-BC2F-1537096A27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060F61-149A-4299-A717-2CB3A502DA35}"/>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324516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5C3B8-65C9-4176-A5D7-42D55B7BFF4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5EE6BD9-AE3E-4CDB-8F9C-F2EA153670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74FC576-BC30-45CD-A8C5-F5DA851CCD25}"/>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5" name="Espace réservé du pied de page 4">
            <a:extLst>
              <a:ext uri="{FF2B5EF4-FFF2-40B4-BE49-F238E27FC236}">
                <a16:creationId xmlns:a16="http://schemas.microsoft.com/office/drawing/2014/main" id="{1099EF2B-C6DD-462F-B39D-F46D249CAD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E2934C-3EE5-48F0-B1E8-129C9EFA5F04}"/>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313663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CCCB9-2536-48E8-B849-5D12FA6C7EE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CD929A6-A415-42AA-BFA1-6C0A85A79D7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59980B4-6C29-4B43-BCAE-6149C0195B0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EF4A81A-1171-4C16-ACE6-AD1CDB1CFA3D}"/>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6" name="Espace réservé du pied de page 5">
            <a:extLst>
              <a:ext uri="{FF2B5EF4-FFF2-40B4-BE49-F238E27FC236}">
                <a16:creationId xmlns:a16="http://schemas.microsoft.com/office/drawing/2014/main" id="{0B0A4C48-6E11-4AC4-BB09-B12DE6590F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9209C1-9D4E-460A-99E0-E4C944F780EE}"/>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212986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B7709-3390-4C77-AF7B-447DEA5B4C7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8800A78-245F-40AA-8B11-10B166B76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CA41F37-E66D-4072-9007-6DE4A6B2A6D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D06CBFE-51EA-4C39-9ED7-BD3A330F9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2D68B1-928D-441C-B341-D9BFF1487A7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35D8C5F-8410-4B64-912E-111F83AB1ECE}"/>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8" name="Espace réservé du pied de page 7">
            <a:extLst>
              <a:ext uri="{FF2B5EF4-FFF2-40B4-BE49-F238E27FC236}">
                <a16:creationId xmlns:a16="http://schemas.microsoft.com/office/drawing/2014/main" id="{0C12CB87-1DA1-4973-8223-9F65E375908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591A9C-9706-4E9E-AE95-D29D34EEF267}"/>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382680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37768-C124-4C2A-B2CB-54D339AA2D4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53317E1-E772-4F0D-A896-230E517CEF02}"/>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4" name="Espace réservé du pied de page 3">
            <a:extLst>
              <a:ext uri="{FF2B5EF4-FFF2-40B4-BE49-F238E27FC236}">
                <a16:creationId xmlns:a16="http://schemas.microsoft.com/office/drawing/2014/main" id="{DC4E18D3-246C-4C58-82A4-F47ADF904C5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857DD24-F609-439C-843D-BAB5DAEB81F3}"/>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262306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5D306D-89BB-436D-9DEE-85331CAA0EDD}"/>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3" name="Espace réservé du pied de page 2">
            <a:extLst>
              <a:ext uri="{FF2B5EF4-FFF2-40B4-BE49-F238E27FC236}">
                <a16:creationId xmlns:a16="http://schemas.microsoft.com/office/drawing/2014/main" id="{71408747-9784-4F2E-90EC-478F0D9E32C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965F332-7AE0-422F-ACDD-1AEA9F7265F1}"/>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387876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7B7497-BF67-4688-88BF-2698150393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9E5290-1B0E-4C67-A8C5-F93CE837C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CFC4DF8-2B54-43B2-A146-59F59F463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D5CA68C-8504-4B9C-8615-F520863CE630}"/>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6" name="Espace réservé du pied de page 5">
            <a:extLst>
              <a:ext uri="{FF2B5EF4-FFF2-40B4-BE49-F238E27FC236}">
                <a16:creationId xmlns:a16="http://schemas.microsoft.com/office/drawing/2014/main" id="{DFD2A8E8-6667-47F9-ADFE-F92ECCDC676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69942C-D624-4674-BEA6-2771D888FDD9}"/>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186908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1D3EF-9552-430A-997F-B64B18DCF9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C09354C-FEFC-4F8C-A782-5F315378E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ECD6A90-D5FA-4E9D-985F-638D6843E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F3F3CC-2FE6-4552-964A-FF93C7BE7EFF}"/>
              </a:ext>
            </a:extLst>
          </p:cNvPr>
          <p:cNvSpPr>
            <a:spLocks noGrp="1"/>
          </p:cNvSpPr>
          <p:nvPr>
            <p:ph type="dt" sz="half" idx="10"/>
          </p:nvPr>
        </p:nvSpPr>
        <p:spPr/>
        <p:txBody>
          <a:bodyPr/>
          <a:lstStyle/>
          <a:p>
            <a:fld id="{CF33C500-EBD0-4699-81B0-962E9564BBB9}" type="datetimeFigureOut">
              <a:rPr lang="fr-FR" smtClean="0"/>
              <a:t>27/04/2021</a:t>
            </a:fld>
            <a:endParaRPr lang="fr-FR"/>
          </a:p>
        </p:txBody>
      </p:sp>
      <p:sp>
        <p:nvSpPr>
          <p:cNvPr id="6" name="Espace réservé du pied de page 5">
            <a:extLst>
              <a:ext uri="{FF2B5EF4-FFF2-40B4-BE49-F238E27FC236}">
                <a16:creationId xmlns:a16="http://schemas.microsoft.com/office/drawing/2014/main" id="{5DCD9B8E-1404-42D8-9874-E3E0039DE8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BBC46D-29FA-47ED-A9AA-FC3D4BC295BF}"/>
              </a:ext>
            </a:extLst>
          </p:cNvPr>
          <p:cNvSpPr>
            <a:spLocks noGrp="1"/>
          </p:cNvSpPr>
          <p:nvPr>
            <p:ph type="sldNum" sz="quarter" idx="12"/>
          </p:nvPr>
        </p:nvSpPr>
        <p:spPr/>
        <p:txBody>
          <a:bodyPr/>
          <a:lstStyle/>
          <a:p>
            <a:fld id="{3F12F74F-1E17-4A39-A4FD-CCE0CEBC6A9F}" type="slidenum">
              <a:rPr lang="fr-FR" smtClean="0"/>
              <a:t>‹N°›</a:t>
            </a:fld>
            <a:endParaRPr lang="fr-FR"/>
          </a:p>
        </p:txBody>
      </p:sp>
    </p:spTree>
    <p:extLst>
      <p:ext uri="{BB962C8B-B14F-4D97-AF65-F5344CB8AC3E}">
        <p14:creationId xmlns:p14="http://schemas.microsoft.com/office/powerpoint/2010/main" val="100762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63C772-EF91-48C4-9159-B5328B01E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4B50CCC-CA79-4DD1-9F88-7A8232695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2F8E45-A859-4049-BB24-297E508945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3C500-EBD0-4699-81B0-962E9564BBB9}" type="datetimeFigureOut">
              <a:rPr lang="fr-FR" smtClean="0"/>
              <a:t>27/04/2021</a:t>
            </a:fld>
            <a:endParaRPr lang="fr-FR"/>
          </a:p>
        </p:txBody>
      </p:sp>
      <p:sp>
        <p:nvSpPr>
          <p:cNvPr id="5" name="Espace réservé du pied de page 4">
            <a:extLst>
              <a:ext uri="{FF2B5EF4-FFF2-40B4-BE49-F238E27FC236}">
                <a16:creationId xmlns:a16="http://schemas.microsoft.com/office/drawing/2014/main" id="{16057379-E7BA-4995-8F5E-F410A7908C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31C49B0-E705-41E5-9D23-3504118F2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2F74F-1E17-4A39-A4FD-CCE0CEBC6A9F}" type="slidenum">
              <a:rPr lang="fr-FR" smtClean="0"/>
              <a:t>‹N°›</a:t>
            </a:fld>
            <a:endParaRPr lang="fr-FR"/>
          </a:p>
        </p:txBody>
      </p:sp>
    </p:spTree>
    <p:extLst>
      <p:ext uri="{BB962C8B-B14F-4D97-AF65-F5344CB8AC3E}">
        <p14:creationId xmlns:p14="http://schemas.microsoft.com/office/powerpoint/2010/main" val="2284759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D3FCC1-B796-4F2C-B439-282272CDA406}"/>
              </a:ext>
            </a:extLst>
          </p:cNvPr>
          <p:cNvSpPr>
            <a:spLocks noGrp="1"/>
          </p:cNvSpPr>
          <p:nvPr>
            <p:ph type="ctrTitle"/>
          </p:nvPr>
        </p:nvSpPr>
        <p:spPr>
          <a:xfrm>
            <a:off x="138027" y="2915769"/>
            <a:ext cx="11278773" cy="971820"/>
          </a:xfrm>
        </p:spPr>
        <p:txBody>
          <a:bodyPr>
            <a:noAutofit/>
          </a:bodyPr>
          <a:lstStyle/>
          <a:p>
            <a:pPr algn="l"/>
            <a:r>
              <a:rPr lang="fr-FR" sz="5400" dirty="0">
                <a:latin typeface="Berlin Sans FB Demi" panose="020E0802020502020306" pitchFamily="34" charset="0"/>
              </a:rPr>
              <a:t>Enseignement de spécialité :</a:t>
            </a:r>
            <a:br>
              <a:rPr lang="fr-FR" sz="5400" dirty="0">
                <a:latin typeface="Berlin Sans FB Demi" panose="020E0802020502020306" pitchFamily="34" charset="0"/>
              </a:rPr>
            </a:br>
            <a:r>
              <a:rPr lang="fr-FR" sz="5400" dirty="0">
                <a:latin typeface="Berlin Sans FB Demi" panose="020E0802020502020306" pitchFamily="34" charset="0"/>
              </a:rPr>
              <a:t>Sciences de l’Ingénieur</a:t>
            </a:r>
          </a:p>
        </p:txBody>
      </p:sp>
      <p:sp>
        <p:nvSpPr>
          <p:cNvPr id="3" name="Sous-titre 2">
            <a:extLst>
              <a:ext uri="{FF2B5EF4-FFF2-40B4-BE49-F238E27FC236}">
                <a16:creationId xmlns:a16="http://schemas.microsoft.com/office/drawing/2014/main" id="{BFF365A3-7F8C-40AE-B0EF-7FC205585DA8}"/>
              </a:ext>
            </a:extLst>
          </p:cNvPr>
          <p:cNvSpPr>
            <a:spLocks noGrp="1"/>
          </p:cNvSpPr>
          <p:nvPr>
            <p:ph type="subTitle" idx="1"/>
          </p:nvPr>
        </p:nvSpPr>
        <p:spPr>
          <a:xfrm>
            <a:off x="104940" y="6146948"/>
            <a:ext cx="2709543" cy="572583"/>
          </a:xfrm>
        </p:spPr>
        <p:txBody>
          <a:bodyPr>
            <a:normAutofit/>
          </a:bodyPr>
          <a:lstStyle/>
          <a:p>
            <a:pPr algn="l"/>
            <a:r>
              <a:rPr lang="fr-FR" sz="3000" dirty="0">
                <a:latin typeface="Verdana" panose="020B0604030504040204" pitchFamily="34" charset="0"/>
                <a:ea typeface="Verdana" panose="020B0604030504040204" pitchFamily="34" charset="0"/>
              </a:rPr>
              <a:t>Avril 2021</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AA24DA4-B0B3-486A-A6BF-A755AFD28C4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8027" y="119408"/>
            <a:ext cx="2615936" cy="1849351"/>
          </a:xfrm>
          <a:prstGeom prst="rect">
            <a:avLst/>
          </a:prstGeom>
        </p:spPr>
      </p:pic>
      <p:sp>
        <p:nvSpPr>
          <p:cNvPr id="11" name="Titre 1">
            <a:extLst>
              <a:ext uri="{FF2B5EF4-FFF2-40B4-BE49-F238E27FC236}">
                <a16:creationId xmlns:a16="http://schemas.microsoft.com/office/drawing/2014/main" id="{DBD3FCC1-B796-4F2C-B439-282272CDA406}"/>
              </a:ext>
            </a:extLst>
          </p:cNvPr>
          <p:cNvSpPr txBox="1">
            <a:spLocks/>
          </p:cNvSpPr>
          <p:nvPr/>
        </p:nvSpPr>
        <p:spPr>
          <a:xfrm>
            <a:off x="6835756" y="5523722"/>
            <a:ext cx="5163411" cy="12417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solidFill>
                  <a:schemeClr val="bg1"/>
                </a:solidFill>
                <a:latin typeface="Berlin Sans FB Demi" panose="020E0802020502020306" pitchFamily="34" charset="0"/>
              </a:rPr>
              <a:t>Baccalauréat </a:t>
            </a:r>
          </a:p>
          <a:p>
            <a:pPr algn="l"/>
            <a:r>
              <a:rPr lang="fr-FR" sz="4000" b="1" dirty="0">
                <a:solidFill>
                  <a:schemeClr val="bg1"/>
                </a:solidFill>
                <a:latin typeface="Berlin Sans FB Demi" panose="020E0802020502020306" pitchFamily="34" charset="0"/>
              </a:rPr>
              <a:t>général</a:t>
            </a:r>
          </a:p>
        </p:txBody>
      </p:sp>
      <p:sp>
        <p:nvSpPr>
          <p:cNvPr id="13" name="Titre 1">
            <a:extLst>
              <a:ext uri="{FF2B5EF4-FFF2-40B4-BE49-F238E27FC236}">
                <a16:creationId xmlns:a16="http://schemas.microsoft.com/office/drawing/2014/main" id="{DBD3FCC1-B796-4F2C-B439-282272CDA406}"/>
              </a:ext>
            </a:extLst>
          </p:cNvPr>
          <p:cNvSpPr txBox="1">
            <a:spLocks/>
          </p:cNvSpPr>
          <p:nvPr/>
        </p:nvSpPr>
        <p:spPr>
          <a:xfrm>
            <a:off x="5747657" y="727788"/>
            <a:ext cx="6335486" cy="12409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FR" sz="3500" b="1" dirty="0">
                <a:solidFill>
                  <a:srgbClr val="FF0000"/>
                </a:solidFill>
                <a:latin typeface="Berlin Sans FB Demi" panose="020E0802020502020306" pitchFamily="34" charset="0"/>
              </a:rPr>
              <a:t>Lycée Polyvalent Curie-Corot</a:t>
            </a:r>
          </a:p>
          <a:p>
            <a:pPr algn="r"/>
            <a:r>
              <a:rPr lang="fr-FR" sz="4000" b="1" dirty="0">
                <a:solidFill>
                  <a:srgbClr val="FF0000"/>
                </a:solidFill>
                <a:latin typeface="Berlin Sans FB Demi" panose="020E0802020502020306" pitchFamily="34" charset="0"/>
              </a:rPr>
              <a:t>SAINT-LÔ</a:t>
            </a:r>
          </a:p>
        </p:txBody>
      </p:sp>
    </p:spTree>
    <p:extLst>
      <p:ext uri="{BB962C8B-B14F-4D97-AF65-F5344CB8AC3E}">
        <p14:creationId xmlns:p14="http://schemas.microsoft.com/office/powerpoint/2010/main" val="60568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AE94-B106-4D2F-B53B-737C3A6C8914}"/>
              </a:ext>
            </a:extLst>
          </p:cNvPr>
          <p:cNvSpPr txBox="1"/>
          <p:nvPr/>
        </p:nvSpPr>
        <p:spPr>
          <a:xfrm>
            <a:off x="1363662" y="160338"/>
            <a:ext cx="10134600" cy="707886"/>
          </a:xfrm>
          <a:prstGeom prst="rect">
            <a:avLst/>
          </a:prstGeom>
          <a:noFill/>
        </p:spPr>
        <p:txBody>
          <a:bodyPr wrap="square" rtlCol="0">
            <a:spAutoFit/>
          </a:bodyPr>
          <a:lstStyle/>
          <a:p>
            <a:pPr algn="ctr"/>
            <a:r>
              <a:rPr lang="fr-FR" sz="4000" dirty="0">
                <a:latin typeface="Britannic Bold" panose="020B0903060703020204" pitchFamily="34" charset="0"/>
              </a:rPr>
              <a:t>Sciences de l’Ingénieur</a:t>
            </a:r>
          </a:p>
        </p:txBody>
      </p:sp>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 name="ZoneTexte 24">
            <a:extLst>
              <a:ext uri="{FF2B5EF4-FFF2-40B4-BE49-F238E27FC236}">
                <a16:creationId xmlns:a16="http://schemas.microsoft.com/office/drawing/2014/main" id="{9D82A0FA-5485-4B9A-B670-DA577EC75DD8}"/>
              </a:ext>
            </a:extLst>
          </p:cNvPr>
          <p:cNvSpPr txBox="1"/>
          <p:nvPr/>
        </p:nvSpPr>
        <p:spPr>
          <a:xfrm>
            <a:off x="155575" y="864000"/>
            <a:ext cx="11891282" cy="954107"/>
          </a:xfrm>
          <a:prstGeom prst="rect">
            <a:avLst/>
          </a:prstGeom>
          <a:noFill/>
        </p:spPr>
        <p:txBody>
          <a:bodyPr wrap="square" rtlCol="0">
            <a:spAutoFit/>
          </a:bodyPr>
          <a:lstStyle/>
          <a:p>
            <a:pPr algn="ctr"/>
            <a:r>
              <a:rPr lang="fr-FR" sz="2800" dirty="0">
                <a:solidFill>
                  <a:srgbClr val="0070C0"/>
                </a:solidFill>
              </a:rPr>
              <a:t>Les territoires et les produits intelligents,</a:t>
            </a:r>
            <a:br>
              <a:rPr lang="fr-FR" sz="2800" dirty="0">
                <a:solidFill>
                  <a:srgbClr val="0070C0"/>
                </a:solidFill>
              </a:rPr>
            </a:br>
            <a:r>
              <a:rPr lang="fr-FR" sz="2800" dirty="0">
                <a:solidFill>
                  <a:srgbClr val="0070C0"/>
                </a:solidFill>
              </a:rPr>
              <a:t>la mobilité des personnes et des biens.</a:t>
            </a:r>
            <a:endParaRPr lang="fr-FR" sz="2800" dirty="0"/>
          </a:p>
        </p:txBody>
      </p:sp>
      <p:pic>
        <p:nvPicPr>
          <p:cNvPr id="26" name="Picture 2" descr="RÃ©sultat de recherche d'images pour &quot;objets connectÃ©s&quot;">
            <a:extLst>
              <a:ext uri="{FF2B5EF4-FFF2-40B4-BE49-F238E27FC236}">
                <a16:creationId xmlns:a16="http://schemas.microsoft.com/office/drawing/2014/main" id="{4D5EAFE4-59BA-4EAC-BC14-47D1CA27167F}"/>
              </a:ext>
            </a:extLst>
          </p:cNvPr>
          <p:cNvPicPr>
            <a:picLocks noChangeAspect="1" noChangeArrowheads="1"/>
          </p:cNvPicPr>
          <p:nvPr/>
        </p:nvPicPr>
        <p:blipFill>
          <a:blip r:embed="rId2"/>
          <a:srcRect l="21196" t="30389" r="29348"/>
          <a:stretch>
            <a:fillRect/>
          </a:stretch>
        </p:blipFill>
        <p:spPr bwMode="auto">
          <a:xfrm>
            <a:off x="7923574" y="1923116"/>
            <a:ext cx="3149037" cy="1981682"/>
          </a:xfrm>
          <a:prstGeom prst="rect">
            <a:avLst/>
          </a:prstGeom>
          <a:noFill/>
        </p:spPr>
      </p:pic>
      <p:sp>
        <p:nvSpPr>
          <p:cNvPr id="28" name="ZoneTexte 27">
            <a:extLst>
              <a:ext uri="{FF2B5EF4-FFF2-40B4-BE49-F238E27FC236}">
                <a16:creationId xmlns:a16="http://schemas.microsoft.com/office/drawing/2014/main" id="{EB6F4C07-3C86-4713-B914-C15A2C9FB711}"/>
              </a:ext>
            </a:extLst>
          </p:cNvPr>
          <p:cNvSpPr txBox="1"/>
          <p:nvPr/>
        </p:nvSpPr>
        <p:spPr>
          <a:xfrm>
            <a:off x="858736" y="2165902"/>
            <a:ext cx="7572428" cy="954107"/>
          </a:xfrm>
          <a:prstGeom prst="rect">
            <a:avLst/>
          </a:prstGeom>
          <a:noFill/>
        </p:spPr>
        <p:txBody>
          <a:bodyPr wrap="square" rtlCol="0">
            <a:spAutoFit/>
          </a:bodyPr>
          <a:lstStyle/>
          <a:p>
            <a:r>
              <a:rPr lang="fr-FR" sz="2800" dirty="0"/>
              <a:t>les réseaux de communication et d’énergie ; </a:t>
            </a:r>
          </a:p>
          <a:p>
            <a:r>
              <a:rPr lang="fr-FR" sz="2800" dirty="0"/>
              <a:t>les objets connectés, l’internet des objets ;</a:t>
            </a:r>
          </a:p>
        </p:txBody>
      </p:sp>
      <p:sp>
        <p:nvSpPr>
          <p:cNvPr id="29" name="ZoneTexte 28">
            <a:extLst>
              <a:ext uri="{FF2B5EF4-FFF2-40B4-BE49-F238E27FC236}">
                <a16:creationId xmlns:a16="http://schemas.microsoft.com/office/drawing/2014/main" id="{AB1D69F4-0E17-4456-B6D4-89EE654956BE}"/>
              </a:ext>
            </a:extLst>
          </p:cNvPr>
          <p:cNvSpPr txBox="1"/>
          <p:nvPr/>
        </p:nvSpPr>
        <p:spPr>
          <a:xfrm>
            <a:off x="5046878" y="4159232"/>
            <a:ext cx="6158151" cy="523220"/>
          </a:xfrm>
          <a:prstGeom prst="rect">
            <a:avLst/>
          </a:prstGeom>
          <a:noFill/>
        </p:spPr>
        <p:txBody>
          <a:bodyPr wrap="square" rtlCol="0">
            <a:spAutoFit/>
          </a:bodyPr>
          <a:lstStyle/>
          <a:p>
            <a:r>
              <a:rPr lang="fr-FR" sz="2800" dirty="0"/>
              <a:t>les mobilités des personnes et des biens</a:t>
            </a:r>
          </a:p>
        </p:txBody>
      </p:sp>
      <p:sp>
        <p:nvSpPr>
          <p:cNvPr id="32" name="ZoneTexte 31">
            <a:extLst>
              <a:ext uri="{FF2B5EF4-FFF2-40B4-BE49-F238E27FC236}">
                <a16:creationId xmlns:a16="http://schemas.microsoft.com/office/drawing/2014/main" id="{307E8CFA-1A77-4987-958B-97260F65A8F3}"/>
              </a:ext>
            </a:extLst>
          </p:cNvPr>
          <p:cNvSpPr txBox="1"/>
          <p:nvPr/>
        </p:nvSpPr>
        <p:spPr>
          <a:xfrm>
            <a:off x="155575" y="6396335"/>
            <a:ext cx="11891282" cy="461665"/>
          </a:xfrm>
          <a:prstGeom prst="rect">
            <a:avLst/>
          </a:prstGeom>
          <a:noFill/>
        </p:spPr>
        <p:txBody>
          <a:bodyPr wrap="square" rtlCol="0">
            <a:spAutoFit/>
          </a:bodyPr>
          <a:lstStyle/>
          <a:p>
            <a:pPr algn="ctr"/>
            <a:r>
              <a:rPr lang="fr-FR" sz="2400" b="1" u="sng" dirty="0"/>
              <a:t>Thématiques représentatives de problématiques actuelles</a:t>
            </a:r>
          </a:p>
        </p:txBody>
      </p:sp>
      <p:pic>
        <p:nvPicPr>
          <p:cNvPr id="5122" name="Picture 2" descr="CES 2019: Transdev exposera son projet Rouen Normandy Autonomous Lab">
            <a:extLst>
              <a:ext uri="{FF2B5EF4-FFF2-40B4-BE49-F238E27FC236}">
                <a16:creationId xmlns:a16="http://schemas.microsoft.com/office/drawing/2014/main" id="{10DAC8CC-D234-4C6B-B9FB-88F49252A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620" y="3952103"/>
            <a:ext cx="2857803" cy="19061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Test DJI Ryze Tello : un petit drone pour s'amuser sans prise de tête - Les  Numériques">
            <a:extLst>
              <a:ext uri="{FF2B5EF4-FFF2-40B4-BE49-F238E27FC236}">
                <a16:creationId xmlns:a16="http://schemas.microsoft.com/office/drawing/2014/main" id="{3946E82D-5D6D-4B91-967F-BF771DFF0E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587" b="13225"/>
          <a:stretch/>
        </p:blipFill>
        <p:spPr bwMode="auto">
          <a:xfrm>
            <a:off x="7267942" y="4741860"/>
            <a:ext cx="1716022" cy="111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1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AE94-B106-4D2F-B53B-737C3A6C8914}"/>
              </a:ext>
            </a:extLst>
          </p:cNvPr>
          <p:cNvSpPr txBox="1"/>
          <p:nvPr/>
        </p:nvSpPr>
        <p:spPr>
          <a:xfrm>
            <a:off x="1363662" y="160338"/>
            <a:ext cx="10134600" cy="707886"/>
          </a:xfrm>
          <a:prstGeom prst="rect">
            <a:avLst/>
          </a:prstGeom>
          <a:noFill/>
        </p:spPr>
        <p:txBody>
          <a:bodyPr wrap="square" rtlCol="0">
            <a:spAutoFit/>
          </a:bodyPr>
          <a:lstStyle/>
          <a:p>
            <a:pPr algn="ctr"/>
            <a:r>
              <a:rPr lang="fr-FR" sz="4000" dirty="0">
                <a:latin typeface="Britannic Bold" panose="020B0903060703020204" pitchFamily="34" charset="0"/>
              </a:rPr>
              <a:t>Sciences de l’Ingénieur</a:t>
            </a:r>
          </a:p>
        </p:txBody>
      </p:sp>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 name="ZoneTexte 31">
            <a:extLst>
              <a:ext uri="{FF2B5EF4-FFF2-40B4-BE49-F238E27FC236}">
                <a16:creationId xmlns:a16="http://schemas.microsoft.com/office/drawing/2014/main" id="{307E8CFA-1A77-4987-958B-97260F65A8F3}"/>
              </a:ext>
            </a:extLst>
          </p:cNvPr>
          <p:cNvSpPr txBox="1"/>
          <p:nvPr/>
        </p:nvSpPr>
        <p:spPr>
          <a:xfrm>
            <a:off x="5224817" y="6396335"/>
            <a:ext cx="2017811" cy="461665"/>
          </a:xfrm>
          <a:prstGeom prst="rect">
            <a:avLst/>
          </a:prstGeom>
          <a:noFill/>
        </p:spPr>
        <p:txBody>
          <a:bodyPr wrap="square" rtlCol="0">
            <a:spAutoFit/>
          </a:bodyPr>
          <a:lstStyle/>
          <a:p>
            <a:pPr algn="ctr"/>
            <a:r>
              <a:rPr lang="fr-FR" sz="2400" b="1" u="sng" dirty="0"/>
              <a:t>Thématiques</a:t>
            </a:r>
          </a:p>
        </p:txBody>
      </p:sp>
      <p:sp>
        <p:nvSpPr>
          <p:cNvPr id="13" name="ZoneTexte 12">
            <a:extLst>
              <a:ext uri="{FF2B5EF4-FFF2-40B4-BE49-F238E27FC236}">
                <a16:creationId xmlns:a16="http://schemas.microsoft.com/office/drawing/2014/main" id="{FAF190FC-281C-4045-9800-071EB05D5BE1}"/>
              </a:ext>
            </a:extLst>
          </p:cNvPr>
          <p:cNvSpPr txBox="1"/>
          <p:nvPr/>
        </p:nvSpPr>
        <p:spPr>
          <a:xfrm>
            <a:off x="817565" y="864000"/>
            <a:ext cx="10787138" cy="523220"/>
          </a:xfrm>
          <a:prstGeom prst="rect">
            <a:avLst/>
          </a:prstGeom>
          <a:noFill/>
        </p:spPr>
        <p:txBody>
          <a:bodyPr wrap="square" rtlCol="0">
            <a:spAutoFit/>
          </a:bodyPr>
          <a:lstStyle/>
          <a:p>
            <a:pPr algn="ctr"/>
            <a:r>
              <a:rPr lang="fr-FR" sz="2800" dirty="0">
                <a:solidFill>
                  <a:srgbClr val="0070C0"/>
                </a:solidFill>
              </a:rPr>
              <a:t>L’homme assisté, réparé, augmenté</a:t>
            </a:r>
            <a:endParaRPr lang="fr-FR" sz="2800" dirty="0"/>
          </a:p>
        </p:txBody>
      </p:sp>
      <p:sp>
        <p:nvSpPr>
          <p:cNvPr id="14" name="ZoneTexte 13">
            <a:extLst>
              <a:ext uri="{FF2B5EF4-FFF2-40B4-BE49-F238E27FC236}">
                <a16:creationId xmlns:a16="http://schemas.microsoft.com/office/drawing/2014/main" id="{DF7A02D7-4638-405C-9B67-DF49E11AE806}"/>
              </a:ext>
            </a:extLst>
          </p:cNvPr>
          <p:cNvSpPr txBox="1"/>
          <p:nvPr/>
        </p:nvSpPr>
        <p:spPr>
          <a:xfrm>
            <a:off x="3675085" y="1868356"/>
            <a:ext cx="8087008" cy="523220"/>
          </a:xfrm>
          <a:prstGeom prst="rect">
            <a:avLst/>
          </a:prstGeom>
          <a:noFill/>
        </p:spPr>
        <p:txBody>
          <a:bodyPr wrap="square" rtlCol="0">
            <a:spAutoFit/>
          </a:bodyPr>
          <a:lstStyle/>
          <a:p>
            <a:r>
              <a:rPr lang="fr-FR" sz="2800" dirty="0"/>
              <a:t>Les produits d’assistance pour la santé et la sécurité</a:t>
            </a:r>
          </a:p>
        </p:txBody>
      </p:sp>
      <p:sp>
        <p:nvSpPr>
          <p:cNvPr id="15" name="ZoneTexte 14">
            <a:extLst>
              <a:ext uri="{FF2B5EF4-FFF2-40B4-BE49-F238E27FC236}">
                <a16:creationId xmlns:a16="http://schemas.microsoft.com/office/drawing/2014/main" id="{430E061C-F580-49E6-A76F-1584B3FB67F9}"/>
              </a:ext>
            </a:extLst>
          </p:cNvPr>
          <p:cNvSpPr txBox="1"/>
          <p:nvPr/>
        </p:nvSpPr>
        <p:spPr>
          <a:xfrm>
            <a:off x="3675085" y="3940626"/>
            <a:ext cx="6064533" cy="523220"/>
          </a:xfrm>
          <a:prstGeom prst="rect">
            <a:avLst/>
          </a:prstGeom>
          <a:noFill/>
        </p:spPr>
        <p:txBody>
          <a:bodyPr wrap="square" rtlCol="0">
            <a:spAutoFit/>
          </a:bodyPr>
          <a:lstStyle/>
          <a:p>
            <a:pPr algn="ctr"/>
            <a:r>
              <a:rPr lang="fr-FR" sz="2800" dirty="0"/>
              <a:t>L’aide et la compensation du handicap</a:t>
            </a:r>
          </a:p>
        </p:txBody>
      </p:sp>
      <p:pic>
        <p:nvPicPr>
          <p:cNvPr id="16" name="Picture 2" descr="https://jack35.files.wordpress.com/2013/10/ws.jpg">
            <a:extLst>
              <a:ext uri="{FF2B5EF4-FFF2-40B4-BE49-F238E27FC236}">
                <a16:creationId xmlns:a16="http://schemas.microsoft.com/office/drawing/2014/main" id="{2C3474B1-C081-4381-9995-AB9BD0850326}"/>
              </a:ext>
            </a:extLst>
          </p:cNvPr>
          <p:cNvPicPr>
            <a:picLocks noChangeAspect="1" noChangeArrowheads="1"/>
          </p:cNvPicPr>
          <p:nvPr/>
        </p:nvPicPr>
        <p:blipFill>
          <a:blip r:embed="rId2"/>
          <a:srcRect l="32227" r="23828"/>
          <a:stretch>
            <a:fillRect/>
          </a:stretch>
        </p:blipFill>
        <p:spPr bwMode="auto">
          <a:xfrm>
            <a:off x="9918834" y="3795125"/>
            <a:ext cx="1843259" cy="2359356"/>
          </a:xfrm>
          <a:prstGeom prst="rect">
            <a:avLst/>
          </a:prstGeom>
          <a:noFill/>
        </p:spPr>
      </p:pic>
      <p:sp>
        <p:nvSpPr>
          <p:cNvPr id="17" name="ZoneTexte 16">
            <a:extLst>
              <a:ext uri="{FF2B5EF4-FFF2-40B4-BE49-F238E27FC236}">
                <a16:creationId xmlns:a16="http://schemas.microsoft.com/office/drawing/2014/main" id="{76D5BD7B-1574-491F-B096-609FFAA0D1B0}"/>
              </a:ext>
            </a:extLst>
          </p:cNvPr>
          <p:cNvSpPr txBox="1"/>
          <p:nvPr/>
        </p:nvSpPr>
        <p:spPr>
          <a:xfrm>
            <a:off x="3382355" y="4731524"/>
            <a:ext cx="6715172" cy="954107"/>
          </a:xfrm>
          <a:prstGeom prst="rect">
            <a:avLst/>
          </a:prstGeom>
          <a:noFill/>
        </p:spPr>
        <p:txBody>
          <a:bodyPr wrap="square" rtlCol="0">
            <a:spAutoFit/>
          </a:bodyPr>
          <a:lstStyle/>
          <a:p>
            <a:pPr algn="ctr"/>
            <a:r>
              <a:rPr lang="fr-FR" sz="2800" dirty="0"/>
              <a:t>Augmentation des performances </a:t>
            </a:r>
            <a:br>
              <a:rPr lang="fr-FR" sz="2800" dirty="0"/>
            </a:br>
            <a:r>
              <a:rPr lang="fr-FR" sz="2800" dirty="0"/>
              <a:t>du corps humain </a:t>
            </a:r>
          </a:p>
        </p:txBody>
      </p:sp>
      <p:pic>
        <p:nvPicPr>
          <p:cNvPr id="18" name="Picture 4" descr="Exosquelette - Panasonic ">
            <a:extLst>
              <a:ext uri="{FF2B5EF4-FFF2-40B4-BE49-F238E27FC236}">
                <a16:creationId xmlns:a16="http://schemas.microsoft.com/office/drawing/2014/main" id="{093C56AF-5F51-4E42-9314-6E8569A898B9}"/>
              </a:ext>
            </a:extLst>
          </p:cNvPr>
          <p:cNvPicPr>
            <a:picLocks noChangeAspect="1" noChangeArrowheads="1"/>
          </p:cNvPicPr>
          <p:nvPr/>
        </p:nvPicPr>
        <p:blipFill>
          <a:blip r:embed="rId3"/>
          <a:srcRect l="7979" r="50532"/>
          <a:stretch>
            <a:fillRect/>
          </a:stretch>
        </p:blipFill>
        <p:spPr bwMode="auto">
          <a:xfrm>
            <a:off x="1559431" y="4018076"/>
            <a:ext cx="1822924" cy="2196843"/>
          </a:xfrm>
          <a:prstGeom prst="rect">
            <a:avLst/>
          </a:prstGeom>
          <a:noFill/>
        </p:spPr>
      </p:pic>
      <p:pic>
        <p:nvPicPr>
          <p:cNvPr id="19" name="Picture 6" descr="RÃ©sultat de recherche d'images pour &quot;objet connecte sante&quot;">
            <a:extLst>
              <a:ext uri="{FF2B5EF4-FFF2-40B4-BE49-F238E27FC236}">
                <a16:creationId xmlns:a16="http://schemas.microsoft.com/office/drawing/2014/main" id="{A145C8AE-E960-4D22-B115-0130A2297F66}"/>
              </a:ext>
            </a:extLst>
          </p:cNvPr>
          <p:cNvPicPr>
            <a:picLocks noChangeAspect="1" noChangeArrowheads="1"/>
          </p:cNvPicPr>
          <p:nvPr/>
        </p:nvPicPr>
        <p:blipFill>
          <a:blip r:embed="rId4"/>
          <a:srcRect/>
          <a:stretch>
            <a:fillRect/>
          </a:stretch>
        </p:blipFill>
        <p:spPr bwMode="auto">
          <a:xfrm>
            <a:off x="1007208" y="1571886"/>
            <a:ext cx="2301895" cy="1536125"/>
          </a:xfrm>
          <a:prstGeom prst="rect">
            <a:avLst/>
          </a:prstGeom>
          <a:noFill/>
        </p:spPr>
      </p:pic>
    </p:spTree>
    <p:extLst>
      <p:ext uri="{BB962C8B-B14F-4D97-AF65-F5344CB8AC3E}">
        <p14:creationId xmlns:p14="http://schemas.microsoft.com/office/powerpoint/2010/main" val="212763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AE94-B106-4D2F-B53B-737C3A6C8914}"/>
              </a:ext>
            </a:extLst>
          </p:cNvPr>
          <p:cNvSpPr txBox="1"/>
          <p:nvPr/>
        </p:nvSpPr>
        <p:spPr>
          <a:xfrm>
            <a:off x="1363662" y="160338"/>
            <a:ext cx="10134600" cy="707886"/>
          </a:xfrm>
          <a:prstGeom prst="rect">
            <a:avLst/>
          </a:prstGeom>
          <a:noFill/>
        </p:spPr>
        <p:txBody>
          <a:bodyPr wrap="square" rtlCol="0">
            <a:spAutoFit/>
          </a:bodyPr>
          <a:lstStyle/>
          <a:p>
            <a:pPr algn="ctr"/>
            <a:r>
              <a:rPr lang="fr-FR" sz="4000" dirty="0">
                <a:latin typeface="Britannic Bold" panose="020B0903060703020204" pitchFamily="34" charset="0"/>
              </a:rPr>
              <a:t>Sciences de l’Ingénieur</a:t>
            </a:r>
          </a:p>
        </p:txBody>
      </p:sp>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 name="ZoneTexte 31">
            <a:extLst>
              <a:ext uri="{FF2B5EF4-FFF2-40B4-BE49-F238E27FC236}">
                <a16:creationId xmlns:a16="http://schemas.microsoft.com/office/drawing/2014/main" id="{307E8CFA-1A77-4987-958B-97260F65A8F3}"/>
              </a:ext>
            </a:extLst>
          </p:cNvPr>
          <p:cNvSpPr txBox="1"/>
          <p:nvPr/>
        </p:nvSpPr>
        <p:spPr>
          <a:xfrm>
            <a:off x="5224817" y="6396335"/>
            <a:ext cx="2017811" cy="461665"/>
          </a:xfrm>
          <a:prstGeom prst="rect">
            <a:avLst/>
          </a:prstGeom>
          <a:noFill/>
        </p:spPr>
        <p:txBody>
          <a:bodyPr wrap="square" rtlCol="0">
            <a:spAutoFit/>
          </a:bodyPr>
          <a:lstStyle/>
          <a:p>
            <a:pPr algn="ctr"/>
            <a:r>
              <a:rPr lang="fr-FR" sz="2400" b="1" u="sng" dirty="0"/>
              <a:t>Thématiques</a:t>
            </a:r>
          </a:p>
        </p:txBody>
      </p:sp>
      <p:sp>
        <p:nvSpPr>
          <p:cNvPr id="20" name="ZoneTexte 19">
            <a:extLst>
              <a:ext uri="{FF2B5EF4-FFF2-40B4-BE49-F238E27FC236}">
                <a16:creationId xmlns:a16="http://schemas.microsoft.com/office/drawing/2014/main" id="{C609DA58-20F7-4267-A916-637D49683913}"/>
              </a:ext>
            </a:extLst>
          </p:cNvPr>
          <p:cNvSpPr txBox="1"/>
          <p:nvPr/>
        </p:nvSpPr>
        <p:spPr>
          <a:xfrm>
            <a:off x="840153" y="864000"/>
            <a:ext cx="10787138" cy="523220"/>
          </a:xfrm>
          <a:prstGeom prst="rect">
            <a:avLst/>
          </a:prstGeom>
          <a:noFill/>
        </p:spPr>
        <p:txBody>
          <a:bodyPr wrap="square" rtlCol="0">
            <a:spAutoFit/>
          </a:bodyPr>
          <a:lstStyle/>
          <a:p>
            <a:pPr algn="ctr"/>
            <a:r>
              <a:rPr lang="fr-FR" sz="2800" dirty="0">
                <a:solidFill>
                  <a:srgbClr val="0070C0"/>
                </a:solidFill>
              </a:rPr>
              <a:t>Le design responsable et le prototypage de produits innovants</a:t>
            </a:r>
            <a:endParaRPr lang="fr-FR" sz="2800" dirty="0"/>
          </a:p>
        </p:txBody>
      </p:sp>
      <p:sp>
        <p:nvSpPr>
          <p:cNvPr id="21" name="ZoneTexte 20">
            <a:extLst>
              <a:ext uri="{FF2B5EF4-FFF2-40B4-BE49-F238E27FC236}">
                <a16:creationId xmlns:a16="http://schemas.microsoft.com/office/drawing/2014/main" id="{212D6F76-A219-43E5-8523-A0BE1893E586}"/>
              </a:ext>
            </a:extLst>
          </p:cNvPr>
          <p:cNvSpPr txBox="1"/>
          <p:nvPr/>
        </p:nvSpPr>
        <p:spPr>
          <a:xfrm>
            <a:off x="3879875" y="1986546"/>
            <a:ext cx="7143800" cy="523220"/>
          </a:xfrm>
          <a:prstGeom prst="rect">
            <a:avLst/>
          </a:prstGeom>
          <a:noFill/>
        </p:spPr>
        <p:txBody>
          <a:bodyPr wrap="square" rtlCol="0">
            <a:spAutoFit/>
          </a:bodyPr>
          <a:lstStyle/>
          <a:p>
            <a:r>
              <a:rPr lang="fr-FR" sz="2800" dirty="0"/>
              <a:t>l’ingénierie design de produits innovants </a:t>
            </a:r>
          </a:p>
        </p:txBody>
      </p:sp>
      <p:sp>
        <p:nvSpPr>
          <p:cNvPr id="22" name="ZoneTexte 21">
            <a:extLst>
              <a:ext uri="{FF2B5EF4-FFF2-40B4-BE49-F238E27FC236}">
                <a16:creationId xmlns:a16="http://schemas.microsoft.com/office/drawing/2014/main" id="{7F9D38A9-895D-4B5D-BE83-43418315DEEE}"/>
              </a:ext>
            </a:extLst>
          </p:cNvPr>
          <p:cNvSpPr txBox="1"/>
          <p:nvPr/>
        </p:nvSpPr>
        <p:spPr>
          <a:xfrm>
            <a:off x="609209" y="3394128"/>
            <a:ext cx="7143800" cy="954107"/>
          </a:xfrm>
          <a:prstGeom prst="rect">
            <a:avLst/>
          </a:prstGeom>
          <a:noFill/>
        </p:spPr>
        <p:txBody>
          <a:bodyPr wrap="square" rtlCol="0">
            <a:spAutoFit/>
          </a:bodyPr>
          <a:lstStyle/>
          <a:p>
            <a:pPr algn="ctr"/>
            <a:r>
              <a:rPr lang="fr-FR" sz="2800" dirty="0"/>
              <a:t>le prototypage d’une solution imaginée en réalité matérielle ou virtuelle</a:t>
            </a:r>
          </a:p>
        </p:txBody>
      </p:sp>
      <p:sp>
        <p:nvSpPr>
          <p:cNvPr id="23" name="ZoneTexte 22">
            <a:extLst>
              <a:ext uri="{FF2B5EF4-FFF2-40B4-BE49-F238E27FC236}">
                <a16:creationId xmlns:a16="http://schemas.microsoft.com/office/drawing/2014/main" id="{BB0F64B1-8CA3-4F3F-A34D-520774302768}"/>
              </a:ext>
            </a:extLst>
          </p:cNvPr>
          <p:cNvSpPr txBox="1"/>
          <p:nvPr/>
        </p:nvSpPr>
        <p:spPr>
          <a:xfrm>
            <a:off x="2497517" y="5072581"/>
            <a:ext cx="4485417" cy="954107"/>
          </a:xfrm>
          <a:prstGeom prst="rect">
            <a:avLst/>
          </a:prstGeom>
          <a:noFill/>
        </p:spPr>
        <p:txBody>
          <a:bodyPr wrap="square" rtlCol="0">
            <a:spAutoFit/>
          </a:bodyPr>
          <a:lstStyle/>
          <a:p>
            <a:pPr algn="ctr"/>
            <a:r>
              <a:rPr lang="fr-FR" sz="2800" dirty="0"/>
              <a:t>Les applications numériques</a:t>
            </a:r>
            <a:br>
              <a:rPr lang="fr-FR" sz="2800" dirty="0"/>
            </a:br>
            <a:r>
              <a:rPr lang="fr-FR" sz="2800" dirty="0"/>
              <a:t>nomades. </a:t>
            </a:r>
          </a:p>
        </p:txBody>
      </p:sp>
      <p:pic>
        <p:nvPicPr>
          <p:cNvPr id="24" name="Picture 2" descr="RÃ©sultat de recherche d'images pour &quot;design robot&quot;">
            <a:extLst>
              <a:ext uri="{FF2B5EF4-FFF2-40B4-BE49-F238E27FC236}">
                <a16:creationId xmlns:a16="http://schemas.microsoft.com/office/drawing/2014/main" id="{BD78BBE4-18BF-45D8-B9A0-79169CA085C7}"/>
              </a:ext>
            </a:extLst>
          </p:cNvPr>
          <p:cNvPicPr>
            <a:picLocks noChangeAspect="1" noChangeArrowheads="1"/>
          </p:cNvPicPr>
          <p:nvPr/>
        </p:nvPicPr>
        <p:blipFill>
          <a:blip r:embed="rId2" cstate="print"/>
          <a:srcRect/>
          <a:stretch>
            <a:fillRect/>
          </a:stretch>
        </p:blipFill>
        <p:spPr bwMode="auto">
          <a:xfrm>
            <a:off x="996363" y="1571886"/>
            <a:ext cx="2523672" cy="1615150"/>
          </a:xfrm>
          <a:prstGeom prst="rect">
            <a:avLst/>
          </a:prstGeom>
          <a:noFill/>
        </p:spPr>
      </p:pic>
      <p:pic>
        <p:nvPicPr>
          <p:cNvPr id="25" name="Picture 4" descr="RÃ©sultat de recherche d'images pour &quot;imprimante 3d&quot;">
            <a:extLst>
              <a:ext uri="{FF2B5EF4-FFF2-40B4-BE49-F238E27FC236}">
                <a16:creationId xmlns:a16="http://schemas.microsoft.com/office/drawing/2014/main" id="{A433B35D-D6CC-4B8C-BC25-CCFAB6631E31}"/>
              </a:ext>
            </a:extLst>
          </p:cNvPr>
          <p:cNvPicPr>
            <a:picLocks noChangeAspect="1" noChangeArrowheads="1"/>
          </p:cNvPicPr>
          <p:nvPr/>
        </p:nvPicPr>
        <p:blipFill>
          <a:blip r:embed="rId3"/>
          <a:srcRect/>
          <a:stretch>
            <a:fillRect/>
          </a:stretch>
        </p:blipFill>
        <p:spPr bwMode="auto">
          <a:xfrm>
            <a:off x="7451775" y="3484252"/>
            <a:ext cx="4046487" cy="2525008"/>
          </a:xfrm>
          <a:prstGeom prst="rect">
            <a:avLst/>
          </a:prstGeom>
          <a:noFill/>
        </p:spPr>
      </p:pic>
      <p:pic>
        <p:nvPicPr>
          <p:cNvPr id="26" name="Picture 6" descr="RÃ©sultat de recherche d'images pour &quot;applications numÃ©riques nomades robot buddy&quot;">
            <a:extLst>
              <a:ext uri="{FF2B5EF4-FFF2-40B4-BE49-F238E27FC236}">
                <a16:creationId xmlns:a16="http://schemas.microsoft.com/office/drawing/2014/main" id="{66EFCEF6-889D-41D2-A130-DB8AD9D571CD}"/>
              </a:ext>
            </a:extLst>
          </p:cNvPr>
          <p:cNvPicPr>
            <a:picLocks noChangeAspect="1" noChangeArrowheads="1"/>
          </p:cNvPicPr>
          <p:nvPr/>
        </p:nvPicPr>
        <p:blipFill>
          <a:blip r:embed="rId4"/>
          <a:srcRect/>
          <a:stretch>
            <a:fillRect/>
          </a:stretch>
        </p:blipFill>
        <p:spPr bwMode="auto">
          <a:xfrm>
            <a:off x="762837" y="4389455"/>
            <a:ext cx="1495362" cy="2066888"/>
          </a:xfrm>
          <a:prstGeom prst="rect">
            <a:avLst/>
          </a:prstGeom>
          <a:noFill/>
        </p:spPr>
      </p:pic>
    </p:spTree>
    <p:extLst>
      <p:ext uri="{BB962C8B-B14F-4D97-AF65-F5344CB8AC3E}">
        <p14:creationId xmlns:p14="http://schemas.microsoft.com/office/powerpoint/2010/main" val="200635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AE94-B106-4D2F-B53B-737C3A6C8914}"/>
              </a:ext>
            </a:extLst>
          </p:cNvPr>
          <p:cNvSpPr txBox="1"/>
          <p:nvPr/>
        </p:nvSpPr>
        <p:spPr>
          <a:xfrm>
            <a:off x="1363662" y="160338"/>
            <a:ext cx="10134600" cy="707886"/>
          </a:xfrm>
          <a:prstGeom prst="rect">
            <a:avLst/>
          </a:prstGeom>
          <a:noFill/>
        </p:spPr>
        <p:txBody>
          <a:bodyPr wrap="square" rtlCol="0">
            <a:spAutoFit/>
          </a:bodyPr>
          <a:lstStyle/>
          <a:p>
            <a:pPr algn="ctr"/>
            <a:r>
              <a:rPr lang="fr-FR" sz="4000" dirty="0">
                <a:latin typeface="Britannic Bold" panose="020B0903060703020204" pitchFamily="34" charset="0"/>
              </a:rPr>
              <a:t>Sciences de l’Ingénieur</a:t>
            </a:r>
          </a:p>
        </p:txBody>
      </p:sp>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 name="Image 14" descr="InMoov.jpg">
            <a:extLst>
              <a:ext uri="{FF2B5EF4-FFF2-40B4-BE49-F238E27FC236}">
                <a16:creationId xmlns:a16="http://schemas.microsoft.com/office/drawing/2014/main" id="{7DD307A8-6F15-44E1-8658-34515089DE6F}"/>
              </a:ext>
            </a:extLst>
          </p:cNvPr>
          <p:cNvPicPr>
            <a:picLocks noChangeAspect="1"/>
          </p:cNvPicPr>
          <p:nvPr/>
        </p:nvPicPr>
        <p:blipFill>
          <a:blip r:embed="rId2" cstate="print"/>
          <a:stretch>
            <a:fillRect/>
          </a:stretch>
        </p:blipFill>
        <p:spPr>
          <a:xfrm>
            <a:off x="2037527" y="1427372"/>
            <a:ext cx="1096056" cy="1644084"/>
          </a:xfrm>
          <a:prstGeom prst="rect">
            <a:avLst/>
          </a:prstGeom>
        </p:spPr>
      </p:pic>
      <p:pic>
        <p:nvPicPr>
          <p:cNvPr id="16" name="Image 15" descr="main e-nable.jpg">
            <a:extLst>
              <a:ext uri="{FF2B5EF4-FFF2-40B4-BE49-F238E27FC236}">
                <a16:creationId xmlns:a16="http://schemas.microsoft.com/office/drawing/2014/main" id="{B322F1F7-DB36-4B6C-9279-4A26A8F06678}"/>
              </a:ext>
            </a:extLst>
          </p:cNvPr>
          <p:cNvPicPr>
            <a:picLocks noChangeAspect="1"/>
          </p:cNvPicPr>
          <p:nvPr/>
        </p:nvPicPr>
        <p:blipFill>
          <a:blip r:embed="rId3"/>
          <a:stretch>
            <a:fillRect/>
          </a:stretch>
        </p:blipFill>
        <p:spPr>
          <a:xfrm>
            <a:off x="3520019" y="2234611"/>
            <a:ext cx="1889162" cy="1177400"/>
          </a:xfrm>
          <a:prstGeom prst="rect">
            <a:avLst/>
          </a:prstGeom>
        </p:spPr>
      </p:pic>
      <p:sp>
        <p:nvSpPr>
          <p:cNvPr id="17" name="ZoneTexte 16">
            <a:extLst>
              <a:ext uri="{FF2B5EF4-FFF2-40B4-BE49-F238E27FC236}">
                <a16:creationId xmlns:a16="http://schemas.microsoft.com/office/drawing/2014/main" id="{B98EA775-5E44-4701-872B-9F65CDD46E17}"/>
              </a:ext>
            </a:extLst>
          </p:cNvPr>
          <p:cNvSpPr txBox="1"/>
          <p:nvPr/>
        </p:nvSpPr>
        <p:spPr>
          <a:xfrm>
            <a:off x="2769938" y="1557843"/>
            <a:ext cx="3929090" cy="523220"/>
          </a:xfrm>
          <a:prstGeom prst="rect">
            <a:avLst/>
          </a:prstGeom>
          <a:noFill/>
        </p:spPr>
        <p:txBody>
          <a:bodyPr wrap="square" rtlCol="0">
            <a:spAutoFit/>
          </a:bodyPr>
          <a:lstStyle/>
          <a:p>
            <a:pPr algn="ctr"/>
            <a:r>
              <a:rPr lang="fr-FR" sz="2800" b="1" dirty="0"/>
              <a:t>Inspiré de projets</a:t>
            </a:r>
          </a:p>
        </p:txBody>
      </p:sp>
      <p:sp>
        <p:nvSpPr>
          <p:cNvPr id="18" name="ZoneTexte 17">
            <a:extLst>
              <a:ext uri="{FF2B5EF4-FFF2-40B4-BE49-F238E27FC236}">
                <a16:creationId xmlns:a16="http://schemas.microsoft.com/office/drawing/2014/main" id="{810708EF-3F97-4AD0-83F1-7FEB70B9D148}"/>
              </a:ext>
            </a:extLst>
          </p:cNvPr>
          <p:cNvSpPr txBox="1"/>
          <p:nvPr/>
        </p:nvSpPr>
        <p:spPr>
          <a:xfrm>
            <a:off x="305823" y="1332845"/>
            <a:ext cx="1584757" cy="369332"/>
          </a:xfrm>
          <a:prstGeom prst="rect">
            <a:avLst/>
          </a:prstGeom>
          <a:noFill/>
        </p:spPr>
        <p:txBody>
          <a:bodyPr wrap="square" rtlCol="0">
            <a:spAutoFit/>
          </a:bodyPr>
          <a:lstStyle/>
          <a:p>
            <a:pPr algn="r"/>
            <a:r>
              <a:rPr lang="fr-FR" i="1" dirty="0" err="1"/>
              <a:t>InMoov</a:t>
            </a:r>
            <a:endParaRPr lang="fr-FR" i="1" dirty="0"/>
          </a:p>
        </p:txBody>
      </p:sp>
      <p:sp>
        <p:nvSpPr>
          <p:cNvPr id="19" name="ZoneTexte 18">
            <a:extLst>
              <a:ext uri="{FF2B5EF4-FFF2-40B4-BE49-F238E27FC236}">
                <a16:creationId xmlns:a16="http://schemas.microsoft.com/office/drawing/2014/main" id="{8ACB3C29-E37D-4570-93E4-C71C6E5F5433}"/>
              </a:ext>
            </a:extLst>
          </p:cNvPr>
          <p:cNvSpPr txBox="1"/>
          <p:nvPr/>
        </p:nvSpPr>
        <p:spPr>
          <a:xfrm>
            <a:off x="5541328" y="2923602"/>
            <a:ext cx="1560754" cy="369332"/>
          </a:xfrm>
          <a:prstGeom prst="rect">
            <a:avLst/>
          </a:prstGeom>
          <a:noFill/>
        </p:spPr>
        <p:txBody>
          <a:bodyPr wrap="square" rtlCol="0">
            <a:spAutoFit/>
          </a:bodyPr>
          <a:lstStyle/>
          <a:p>
            <a:r>
              <a:rPr lang="fr-FR" b="1" i="1" dirty="0"/>
              <a:t>E-nable</a:t>
            </a:r>
          </a:p>
        </p:txBody>
      </p:sp>
      <p:sp>
        <p:nvSpPr>
          <p:cNvPr id="27" name="Rectangle 26">
            <a:extLst>
              <a:ext uri="{FF2B5EF4-FFF2-40B4-BE49-F238E27FC236}">
                <a16:creationId xmlns:a16="http://schemas.microsoft.com/office/drawing/2014/main" id="{3B7084C1-6819-40DA-8E73-F2836631AB3B}"/>
              </a:ext>
            </a:extLst>
          </p:cNvPr>
          <p:cNvSpPr/>
          <p:nvPr/>
        </p:nvSpPr>
        <p:spPr>
          <a:xfrm>
            <a:off x="305823" y="3577588"/>
            <a:ext cx="6270171" cy="3108543"/>
          </a:xfrm>
          <a:prstGeom prst="rect">
            <a:avLst/>
          </a:prstGeom>
        </p:spPr>
        <p:txBody>
          <a:bodyPr wrap="square">
            <a:spAutoFit/>
          </a:bodyPr>
          <a:lstStyle/>
          <a:p>
            <a:r>
              <a:rPr lang="fr-FR" sz="2800" b="1" dirty="0">
                <a:solidFill>
                  <a:schemeClr val="accent1">
                    <a:lumMod val="75000"/>
                  </a:schemeClr>
                </a:solidFill>
              </a:rPr>
              <a:t>Le challenge : </a:t>
            </a:r>
          </a:p>
          <a:p>
            <a:r>
              <a:rPr lang="fr-FR" sz="2800" b="1" dirty="0">
                <a:solidFill>
                  <a:schemeClr val="accent1">
                    <a:lumMod val="75000"/>
                  </a:schemeClr>
                </a:solidFill>
              </a:rPr>
              <a:t>« Reconstituer la capacité de préhension d'une pince artificielle commandée par la voix, qui puisse prendre, sans les écraser, des gobelets de différentes tailles (café, verre…) et de différentes matières (carton, plastiques…) »</a:t>
            </a:r>
          </a:p>
        </p:txBody>
      </p:sp>
      <p:pic>
        <p:nvPicPr>
          <p:cNvPr id="28" name="Image 27">
            <a:extLst>
              <a:ext uri="{FF2B5EF4-FFF2-40B4-BE49-F238E27FC236}">
                <a16:creationId xmlns:a16="http://schemas.microsoft.com/office/drawing/2014/main" id="{30D2A201-66A7-4738-B57F-BFA5EE839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7680" y="1703899"/>
            <a:ext cx="2347910" cy="1760933"/>
          </a:xfrm>
          <a:prstGeom prst="rect">
            <a:avLst/>
          </a:prstGeom>
        </p:spPr>
      </p:pic>
      <p:sp>
        <p:nvSpPr>
          <p:cNvPr id="30" name="ZoneTexte 29">
            <a:extLst>
              <a:ext uri="{FF2B5EF4-FFF2-40B4-BE49-F238E27FC236}">
                <a16:creationId xmlns:a16="http://schemas.microsoft.com/office/drawing/2014/main" id="{02A86144-8A31-4ADF-A19F-76C388A32831}"/>
              </a:ext>
            </a:extLst>
          </p:cNvPr>
          <p:cNvSpPr txBox="1"/>
          <p:nvPr/>
        </p:nvSpPr>
        <p:spPr>
          <a:xfrm>
            <a:off x="3906455" y="864000"/>
            <a:ext cx="5135945" cy="523220"/>
          </a:xfrm>
          <a:prstGeom prst="rect">
            <a:avLst/>
          </a:prstGeom>
          <a:noFill/>
        </p:spPr>
        <p:txBody>
          <a:bodyPr wrap="square" rtlCol="0">
            <a:spAutoFit/>
          </a:bodyPr>
          <a:lstStyle/>
          <a:p>
            <a:pPr algn="ctr"/>
            <a:r>
              <a:rPr lang="fr-FR" sz="2800" dirty="0">
                <a:solidFill>
                  <a:srgbClr val="0070C0"/>
                </a:solidFill>
              </a:rPr>
              <a:t>Projet de première</a:t>
            </a:r>
            <a:endParaRPr lang="fr-FR" sz="2800" dirty="0"/>
          </a:p>
        </p:txBody>
      </p:sp>
      <p:pic>
        <p:nvPicPr>
          <p:cNvPr id="8194" name="Picture 2" descr="Arduino Smartphone Bluetooth">
            <a:extLst>
              <a:ext uri="{FF2B5EF4-FFF2-40B4-BE49-F238E27FC236}">
                <a16:creationId xmlns:a16="http://schemas.microsoft.com/office/drawing/2014/main" id="{F56BA34E-576C-4C41-A34F-C7F8CD93F9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6857" y="3925923"/>
            <a:ext cx="4758733" cy="2464187"/>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a:extLst>
              <a:ext uri="{FF2B5EF4-FFF2-40B4-BE49-F238E27FC236}">
                <a16:creationId xmlns:a16="http://schemas.microsoft.com/office/drawing/2014/main" id="{38180FF5-AA85-4285-B1D0-545C1D2FA7AB}"/>
              </a:ext>
            </a:extLst>
          </p:cNvPr>
          <p:cNvPicPr>
            <a:picLocks noChangeAspect="1"/>
          </p:cNvPicPr>
          <p:nvPr/>
        </p:nvPicPr>
        <p:blipFill>
          <a:blip r:embed="rId6"/>
          <a:stretch>
            <a:fillRect/>
          </a:stretch>
        </p:blipFill>
        <p:spPr>
          <a:xfrm>
            <a:off x="10584000" y="4300507"/>
            <a:ext cx="1064601" cy="1684578"/>
          </a:xfrm>
          <a:prstGeom prst="rect">
            <a:avLst/>
          </a:prstGeom>
        </p:spPr>
      </p:pic>
    </p:spTree>
    <p:extLst>
      <p:ext uri="{BB962C8B-B14F-4D97-AF65-F5344CB8AC3E}">
        <p14:creationId xmlns:p14="http://schemas.microsoft.com/office/powerpoint/2010/main" val="355404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87" y="1317240"/>
            <a:ext cx="7865707" cy="5255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79297" y="178619"/>
            <a:ext cx="3113313" cy="2200974"/>
          </a:xfrm>
          <a:prstGeom prst="rect">
            <a:avLst/>
          </a:prstGeom>
          <a:ln>
            <a:solidFill>
              <a:schemeClr val="tx1"/>
            </a:solidFill>
          </a:ln>
        </p:spPr>
      </p:pic>
      <p:sp>
        <p:nvSpPr>
          <p:cNvPr id="6" name="Titre 1">
            <a:extLst>
              <a:ext uri="{FF2B5EF4-FFF2-40B4-BE49-F238E27FC236}">
                <a16:creationId xmlns:a16="http://schemas.microsoft.com/office/drawing/2014/main" id="{DBD3FCC1-B796-4F2C-B439-282272CDA406}"/>
              </a:ext>
            </a:extLst>
          </p:cNvPr>
          <p:cNvSpPr txBox="1">
            <a:spLocks/>
          </p:cNvSpPr>
          <p:nvPr/>
        </p:nvSpPr>
        <p:spPr>
          <a:xfrm>
            <a:off x="167950" y="0"/>
            <a:ext cx="6232849" cy="12409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FR" sz="3500" b="1" dirty="0">
                <a:solidFill>
                  <a:srgbClr val="FF0000"/>
                </a:solidFill>
                <a:latin typeface="Berlin Sans FB Demi" panose="020E0802020502020306" pitchFamily="34" charset="0"/>
              </a:rPr>
              <a:t>Lycée Polyvalent Curie-Corot</a:t>
            </a:r>
          </a:p>
          <a:p>
            <a:pPr algn="r"/>
            <a:r>
              <a:rPr lang="fr-FR" sz="4000" b="1" dirty="0">
                <a:solidFill>
                  <a:srgbClr val="FF0000"/>
                </a:solidFill>
                <a:latin typeface="Berlin Sans FB Demi" panose="020E0802020502020306" pitchFamily="34" charset="0"/>
              </a:rPr>
              <a:t>SAINT-LÔ</a:t>
            </a:r>
          </a:p>
        </p:txBody>
      </p:sp>
      <p:pic>
        <p:nvPicPr>
          <p:cNvPr id="8" name="Image 7"/>
          <p:cNvPicPr>
            <a:picLocks noChangeAspect="1"/>
          </p:cNvPicPr>
          <p:nvPr/>
        </p:nvPicPr>
        <p:blipFill>
          <a:blip r:embed="rId4"/>
          <a:stretch>
            <a:fillRect/>
          </a:stretch>
        </p:blipFill>
        <p:spPr>
          <a:xfrm>
            <a:off x="8640146" y="2962335"/>
            <a:ext cx="3359021" cy="1103713"/>
          </a:xfrm>
          <a:prstGeom prst="rect">
            <a:avLst/>
          </a:prstGeom>
        </p:spPr>
      </p:pic>
      <p:sp>
        <p:nvSpPr>
          <p:cNvPr id="7" name="Rectangle 6"/>
          <p:cNvSpPr/>
          <p:nvPr/>
        </p:nvSpPr>
        <p:spPr>
          <a:xfrm rot="21443130">
            <a:off x="8435554" y="2609854"/>
            <a:ext cx="3314112" cy="369332"/>
          </a:xfrm>
          <a:prstGeom prst="rect">
            <a:avLst/>
          </a:prstGeom>
          <a:solidFill>
            <a:schemeClr val="accent2">
              <a:lumMod val="20000"/>
              <a:lumOff val="80000"/>
            </a:schemeClr>
          </a:solidFill>
        </p:spPr>
        <p:txBody>
          <a:bodyPr wrap="none">
            <a:spAutoFit/>
          </a:bodyPr>
          <a:lstStyle/>
          <a:p>
            <a:r>
              <a:rPr lang="fr-FR" b="1" dirty="0"/>
              <a:t>https://pmcurie.etab.ac-caen.fr/</a:t>
            </a:r>
          </a:p>
        </p:txBody>
      </p:sp>
      <p:pic>
        <p:nvPicPr>
          <p:cNvPr id="9" name="Imag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40146" y="4241268"/>
            <a:ext cx="1315617" cy="495001"/>
          </a:xfrm>
          <a:prstGeom prst="rect">
            <a:avLst/>
          </a:prstGeom>
        </p:spPr>
      </p:pic>
      <p:sp>
        <p:nvSpPr>
          <p:cNvPr id="10" name="AutoShape 2" descr="Twitter Logo : histoire, signification de l'emblè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V="1">
            <a:off x="9557657" y="4829821"/>
            <a:ext cx="763883" cy="763883"/>
          </a:xfrm>
          <a:prstGeom prst="rect">
            <a:avLst/>
          </a:prstGeom>
        </p:spPr>
      </p:pic>
      <p:pic>
        <p:nvPicPr>
          <p:cNvPr id="14" name="Image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640146" y="4829820"/>
            <a:ext cx="763883" cy="763883"/>
          </a:xfrm>
          <a:prstGeom prst="rect">
            <a:avLst/>
          </a:prstGeom>
        </p:spPr>
      </p:pic>
    </p:spTree>
    <p:extLst>
      <p:ext uri="{BB962C8B-B14F-4D97-AF65-F5344CB8AC3E}">
        <p14:creationId xmlns:p14="http://schemas.microsoft.com/office/powerpoint/2010/main" val="16208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9246DD3-2AEE-4D51-80F6-A0901B84D25D}"/>
              </a:ext>
            </a:extLst>
          </p:cNvPr>
          <p:cNvPicPr>
            <a:picLocks noChangeAspect="1" noChangeArrowheads="1"/>
          </p:cNvPicPr>
          <p:nvPr/>
        </p:nvPicPr>
        <p:blipFill>
          <a:blip r:embed="rId2"/>
          <a:srcRect l="51573" t="18333" r="17489" b="10000"/>
          <a:stretch>
            <a:fillRect/>
          </a:stretch>
        </p:blipFill>
        <p:spPr bwMode="auto">
          <a:xfrm>
            <a:off x="1250500" y="248217"/>
            <a:ext cx="5072624" cy="6609783"/>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9B642B2D-1B13-42DC-A561-DDBA77EE9E8B}"/>
              </a:ext>
            </a:extLst>
          </p:cNvPr>
          <p:cNvSpPr/>
          <p:nvPr/>
        </p:nvSpPr>
        <p:spPr>
          <a:xfrm>
            <a:off x="2649043" y="4175106"/>
            <a:ext cx="3538693" cy="64294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01F763F5-6B06-40A4-BE83-941CFC044BDD}"/>
              </a:ext>
            </a:extLst>
          </p:cNvPr>
          <p:cNvSpPr/>
          <p:nvPr/>
        </p:nvSpPr>
        <p:spPr>
          <a:xfrm>
            <a:off x="6816141" y="1611324"/>
            <a:ext cx="3214710" cy="2143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u="sng" dirty="0"/>
              <a:t>Première</a:t>
            </a:r>
          </a:p>
          <a:p>
            <a:pPr algn="ctr"/>
            <a:endParaRPr lang="fr-FR" sz="2800" i="1" dirty="0"/>
          </a:p>
          <a:p>
            <a:pPr algn="ctr"/>
            <a:r>
              <a:rPr lang="fr-FR" sz="2800" i="1" dirty="0"/>
              <a:t>3 disciplines</a:t>
            </a:r>
            <a:br>
              <a:rPr lang="fr-FR" sz="2800" i="1" dirty="0"/>
            </a:br>
            <a:r>
              <a:rPr lang="fr-FR" sz="2800" i="1" dirty="0"/>
              <a:t>au choix</a:t>
            </a:r>
          </a:p>
        </p:txBody>
      </p:sp>
      <p:sp>
        <p:nvSpPr>
          <p:cNvPr id="5" name="Ellipse 4">
            <a:extLst>
              <a:ext uri="{FF2B5EF4-FFF2-40B4-BE49-F238E27FC236}">
                <a16:creationId xmlns:a16="http://schemas.microsoft.com/office/drawing/2014/main" id="{E4ABAED7-0460-460C-9E8D-6F52A3EEBF3C}"/>
              </a:ext>
            </a:extLst>
          </p:cNvPr>
          <p:cNvSpPr/>
          <p:nvPr/>
        </p:nvSpPr>
        <p:spPr>
          <a:xfrm>
            <a:off x="6816141" y="4175106"/>
            <a:ext cx="3214710" cy="2143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u="sng" dirty="0"/>
              <a:t>Terminale</a:t>
            </a:r>
          </a:p>
          <a:p>
            <a:pPr algn="ctr"/>
            <a:endParaRPr lang="fr-FR" sz="2800" i="1" dirty="0"/>
          </a:p>
          <a:p>
            <a:pPr algn="ctr"/>
            <a:r>
              <a:rPr lang="fr-FR" sz="2800" i="1" dirty="0"/>
              <a:t>2 disciplines</a:t>
            </a:r>
          </a:p>
        </p:txBody>
      </p:sp>
      <p:sp>
        <p:nvSpPr>
          <p:cNvPr id="6" name="Ellipse 5">
            <a:extLst>
              <a:ext uri="{FF2B5EF4-FFF2-40B4-BE49-F238E27FC236}">
                <a16:creationId xmlns:a16="http://schemas.microsoft.com/office/drawing/2014/main" id="{299E0BE2-61E2-4408-8B7C-37D1B95C3E39}"/>
              </a:ext>
            </a:extLst>
          </p:cNvPr>
          <p:cNvSpPr/>
          <p:nvPr/>
        </p:nvSpPr>
        <p:spPr>
          <a:xfrm>
            <a:off x="10078885" y="407422"/>
            <a:ext cx="1656000" cy="165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a:t>3 x 4 H</a:t>
            </a:r>
          </a:p>
        </p:txBody>
      </p:sp>
      <p:sp>
        <p:nvSpPr>
          <p:cNvPr id="7" name="Ellipse 6">
            <a:extLst>
              <a:ext uri="{FF2B5EF4-FFF2-40B4-BE49-F238E27FC236}">
                <a16:creationId xmlns:a16="http://schemas.microsoft.com/office/drawing/2014/main" id="{736C6098-3B03-4F21-9566-C2E0603EDCA8}"/>
              </a:ext>
            </a:extLst>
          </p:cNvPr>
          <p:cNvSpPr/>
          <p:nvPr/>
        </p:nvSpPr>
        <p:spPr>
          <a:xfrm>
            <a:off x="10191176" y="3347106"/>
            <a:ext cx="1656000" cy="165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a:t>2 x 6 H</a:t>
            </a:r>
          </a:p>
        </p:txBody>
      </p:sp>
      <p:sp>
        <p:nvSpPr>
          <p:cNvPr id="10" name="Rectangle 9">
            <a:extLst>
              <a:ext uri="{FF2B5EF4-FFF2-40B4-BE49-F238E27FC236}">
                <a16:creationId xmlns:a16="http://schemas.microsoft.com/office/drawing/2014/main" id="{94B242C6-461C-4B97-83A6-8DB3CEFA8FF1}"/>
              </a:ext>
            </a:extLst>
          </p:cNvPr>
          <p:cNvSpPr/>
          <p:nvPr/>
        </p:nvSpPr>
        <p:spPr>
          <a:xfrm>
            <a:off x="2649041" y="3623616"/>
            <a:ext cx="3538693" cy="55149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4256526-3E7F-4384-B695-CD5140975C4C}"/>
              </a:ext>
            </a:extLst>
          </p:cNvPr>
          <p:cNvSpPr/>
          <p:nvPr/>
        </p:nvSpPr>
        <p:spPr>
          <a:xfrm>
            <a:off x="2649041" y="4818048"/>
            <a:ext cx="3538693" cy="55149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D33554F-776B-4B5C-8DAF-EC640E6BED54}"/>
              </a:ext>
            </a:extLst>
          </p:cNvPr>
          <p:cNvSpPr/>
          <p:nvPr/>
        </p:nvSpPr>
        <p:spPr>
          <a:xfrm>
            <a:off x="2649039" y="5349256"/>
            <a:ext cx="3538693" cy="47449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6347F638-9B52-4674-A7FF-965285D88DCA}"/>
              </a:ext>
            </a:extLst>
          </p:cNvPr>
          <p:cNvSpPr/>
          <p:nvPr/>
        </p:nvSpPr>
        <p:spPr>
          <a:xfrm>
            <a:off x="2649039" y="5823751"/>
            <a:ext cx="3538693" cy="47449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AC841EA0-D041-4FAD-8816-4974249B1FE0}"/>
              </a:ext>
            </a:extLst>
          </p:cNvPr>
          <p:cNvSpPr/>
          <p:nvPr/>
        </p:nvSpPr>
        <p:spPr>
          <a:xfrm>
            <a:off x="2649039" y="6289060"/>
            <a:ext cx="3538693" cy="47449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4D89443-9516-4242-8B17-716EFAA9CD19}"/>
              </a:ext>
            </a:extLst>
          </p:cNvPr>
          <p:cNvSpPr/>
          <p:nvPr/>
        </p:nvSpPr>
        <p:spPr>
          <a:xfrm>
            <a:off x="168676" y="3622781"/>
            <a:ext cx="1890944" cy="3140774"/>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Spécialités enseignées au lycée Curie/Corot</a:t>
            </a:r>
          </a:p>
        </p:txBody>
      </p:sp>
    </p:spTree>
    <p:extLst>
      <p:ext uri="{BB962C8B-B14F-4D97-AF65-F5344CB8AC3E}">
        <p14:creationId xmlns:p14="http://schemas.microsoft.com/office/powerpoint/2010/main" val="73305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AE94-B106-4D2F-B53B-737C3A6C8914}"/>
              </a:ext>
            </a:extLst>
          </p:cNvPr>
          <p:cNvSpPr txBox="1"/>
          <p:nvPr/>
        </p:nvSpPr>
        <p:spPr>
          <a:xfrm>
            <a:off x="1363662" y="160338"/>
            <a:ext cx="10134600" cy="707886"/>
          </a:xfrm>
          <a:prstGeom prst="rect">
            <a:avLst/>
          </a:prstGeom>
          <a:noFill/>
        </p:spPr>
        <p:txBody>
          <a:bodyPr wrap="square" rtlCol="0">
            <a:spAutoFit/>
          </a:bodyPr>
          <a:lstStyle/>
          <a:p>
            <a:pPr algn="ctr"/>
            <a:r>
              <a:rPr lang="fr-FR" sz="4000" dirty="0">
                <a:latin typeface="Britannic Bold" panose="020B0903060703020204" pitchFamily="34" charset="0"/>
              </a:rPr>
              <a:t>Sciences de l’Ingénieur</a:t>
            </a:r>
          </a:p>
        </p:txBody>
      </p:sp>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19615194-06F1-474F-9DB9-BEE55A8184AA}"/>
              </a:ext>
            </a:extLst>
          </p:cNvPr>
          <p:cNvSpPr txBox="1"/>
          <p:nvPr/>
        </p:nvSpPr>
        <p:spPr>
          <a:xfrm>
            <a:off x="155575" y="1108437"/>
            <a:ext cx="11918989" cy="1200329"/>
          </a:xfrm>
          <a:prstGeom prst="rect">
            <a:avLst/>
          </a:prstGeom>
          <a:noFill/>
        </p:spPr>
        <p:txBody>
          <a:bodyPr wrap="square" rtlCol="0">
            <a:spAutoFit/>
          </a:bodyPr>
          <a:lstStyle/>
          <a:p>
            <a:pPr algn="ctr"/>
            <a:r>
              <a:rPr lang="fr-FR" sz="3600" dirty="0">
                <a:solidFill>
                  <a:srgbClr val="0070C0"/>
                </a:solidFill>
              </a:rPr>
              <a:t>Enseignement scientifique pour préparer l’enseignement supérieur</a:t>
            </a:r>
            <a:endParaRPr lang="fr-FR" dirty="0"/>
          </a:p>
        </p:txBody>
      </p:sp>
      <p:sp>
        <p:nvSpPr>
          <p:cNvPr id="9" name="ZoneTexte 8">
            <a:extLst>
              <a:ext uri="{FF2B5EF4-FFF2-40B4-BE49-F238E27FC236}">
                <a16:creationId xmlns:a16="http://schemas.microsoft.com/office/drawing/2014/main" id="{08E4444D-CA78-441C-8105-12CEA9BB675A}"/>
              </a:ext>
            </a:extLst>
          </p:cNvPr>
          <p:cNvSpPr txBox="1"/>
          <p:nvPr/>
        </p:nvSpPr>
        <p:spPr>
          <a:xfrm>
            <a:off x="601832" y="2518741"/>
            <a:ext cx="10988336" cy="2246769"/>
          </a:xfrm>
          <a:prstGeom prst="rect">
            <a:avLst/>
          </a:prstGeom>
          <a:noFill/>
        </p:spPr>
        <p:txBody>
          <a:bodyPr wrap="square">
            <a:spAutoFit/>
          </a:bodyPr>
          <a:lstStyle/>
          <a:p>
            <a:r>
              <a:rPr lang="fr-FR" sz="2800" b="0" i="0" dirty="0">
                <a:solidFill>
                  <a:srgbClr val="000000"/>
                </a:solidFill>
                <a:effectLst/>
                <a:latin typeface="average_sansregular"/>
              </a:rPr>
              <a:t>La spécialité SI est une voie de réussite exigeante et reconnue pour devenir ingénieur (CPGE, classes préparatoires intégrées, autres parcours), architecte, diplômé d’un IUT... Elle constitue un choix pertinent dans l'optique d'une poursuite d'étude dans les filières Scientifiques du supérieur.</a:t>
            </a:r>
            <a:endParaRPr lang="fr-FR" sz="2800" dirty="0"/>
          </a:p>
        </p:txBody>
      </p:sp>
      <p:sp>
        <p:nvSpPr>
          <p:cNvPr id="10" name="Ellipse 9">
            <a:extLst>
              <a:ext uri="{FF2B5EF4-FFF2-40B4-BE49-F238E27FC236}">
                <a16:creationId xmlns:a16="http://schemas.microsoft.com/office/drawing/2014/main" id="{3097343F-D0A3-4B50-80B0-43D3E18C2FEC}"/>
              </a:ext>
            </a:extLst>
          </p:cNvPr>
          <p:cNvSpPr/>
          <p:nvPr/>
        </p:nvSpPr>
        <p:spPr>
          <a:xfrm>
            <a:off x="3522253" y="5143316"/>
            <a:ext cx="2340000" cy="12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CPGE</a:t>
            </a:r>
          </a:p>
        </p:txBody>
      </p:sp>
      <p:sp>
        <p:nvSpPr>
          <p:cNvPr id="12" name="Ellipse 11">
            <a:extLst>
              <a:ext uri="{FF2B5EF4-FFF2-40B4-BE49-F238E27FC236}">
                <a16:creationId xmlns:a16="http://schemas.microsoft.com/office/drawing/2014/main" id="{7095339F-54F3-47F2-8396-36FADA189B47}"/>
              </a:ext>
            </a:extLst>
          </p:cNvPr>
          <p:cNvSpPr/>
          <p:nvPr/>
        </p:nvSpPr>
        <p:spPr>
          <a:xfrm>
            <a:off x="669897" y="5143316"/>
            <a:ext cx="2340000" cy="12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Ecoles</a:t>
            </a:r>
          </a:p>
          <a:p>
            <a:pPr algn="ctr"/>
            <a:r>
              <a:rPr lang="fr-FR" sz="2800" dirty="0"/>
              <a:t>Ingénieur</a:t>
            </a:r>
          </a:p>
        </p:txBody>
      </p:sp>
      <p:sp>
        <p:nvSpPr>
          <p:cNvPr id="13" name="Ellipse 12">
            <a:extLst>
              <a:ext uri="{FF2B5EF4-FFF2-40B4-BE49-F238E27FC236}">
                <a16:creationId xmlns:a16="http://schemas.microsoft.com/office/drawing/2014/main" id="{04BD5B84-8268-4B12-9FE0-512F90DC91C7}"/>
              </a:ext>
            </a:extLst>
          </p:cNvPr>
          <p:cNvSpPr/>
          <p:nvPr/>
        </p:nvSpPr>
        <p:spPr>
          <a:xfrm>
            <a:off x="9226965" y="5119563"/>
            <a:ext cx="2160000" cy="12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IUT</a:t>
            </a:r>
          </a:p>
        </p:txBody>
      </p:sp>
      <p:sp>
        <p:nvSpPr>
          <p:cNvPr id="14" name="Ellipse 13">
            <a:extLst>
              <a:ext uri="{FF2B5EF4-FFF2-40B4-BE49-F238E27FC236}">
                <a16:creationId xmlns:a16="http://schemas.microsoft.com/office/drawing/2014/main" id="{EADF9D9E-FA38-4FA3-AAED-0BDEE8906215}"/>
              </a:ext>
            </a:extLst>
          </p:cNvPr>
          <p:cNvSpPr/>
          <p:nvPr/>
        </p:nvSpPr>
        <p:spPr>
          <a:xfrm>
            <a:off x="6374609" y="5119563"/>
            <a:ext cx="2340000" cy="1331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Université</a:t>
            </a:r>
          </a:p>
        </p:txBody>
      </p:sp>
    </p:spTree>
    <p:extLst>
      <p:ext uri="{BB962C8B-B14F-4D97-AF65-F5344CB8AC3E}">
        <p14:creationId xmlns:p14="http://schemas.microsoft.com/office/powerpoint/2010/main" val="362864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AE94-B106-4D2F-B53B-737C3A6C8914}"/>
              </a:ext>
            </a:extLst>
          </p:cNvPr>
          <p:cNvSpPr txBox="1"/>
          <p:nvPr/>
        </p:nvSpPr>
        <p:spPr>
          <a:xfrm>
            <a:off x="1363662" y="160338"/>
            <a:ext cx="10134600" cy="707886"/>
          </a:xfrm>
          <a:prstGeom prst="rect">
            <a:avLst/>
          </a:prstGeom>
          <a:noFill/>
        </p:spPr>
        <p:txBody>
          <a:bodyPr wrap="square" rtlCol="0">
            <a:spAutoFit/>
          </a:bodyPr>
          <a:lstStyle/>
          <a:p>
            <a:pPr algn="ctr"/>
            <a:r>
              <a:rPr lang="fr-FR" sz="4000" dirty="0">
                <a:latin typeface="Britannic Bold" panose="020B0903060703020204" pitchFamily="34" charset="0"/>
              </a:rPr>
              <a:t>Sciences de l’Ingénieur</a:t>
            </a:r>
          </a:p>
        </p:txBody>
      </p:sp>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ZoneTexte 5">
            <a:extLst>
              <a:ext uri="{FF2B5EF4-FFF2-40B4-BE49-F238E27FC236}">
                <a16:creationId xmlns:a16="http://schemas.microsoft.com/office/drawing/2014/main" id="{2A10166A-284E-4874-830F-0205FCBE4F1E}"/>
              </a:ext>
            </a:extLst>
          </p:cNvPr>
          <p:cNvSpPr txBox="1"/>
          <p:nvPr/>
        </p:nvSpPr>
        <p:spPr>
          <a:xfrm>
            <a:off x="155575" y="1108620"/>
            <a:ext cx="11918989" cy="2246769"/>
          </a:xfrm>
          <a:prstGeom prst="rect">
            <a:avLst/>
          </a:prstGeom>
          <a:noFill/>
        </p:spPr>
        <p:txBody>
          <a:bodyPr wrap="square" rtlCol="0">
            <a:spAutoFit/>
          </a:bodyPr>
          <a:lstStyle/>
          <a:p>
            <a:r>
              <a:rPr lang="fr-FR" sz="2800" b="0" i="0" u="none" strike="noStrike" baseline="0" dirty="0">
                <a:solidFill>
                  <a:srgbClr val="000000"/>
                </a:solidFill>
                <a:latin typeface="Calibri" panose="020F0502020204030204" pitchFamily="34" charset="0"/>
              </a:rPr>
              <a:t>L’enseignement de sciences de l’ingénieur mobilise des supports d’enseignement empruntés au monde contemporain. </a:t>
            </a:r>
            <a:endParaRPr lang="fr-FR" sz="2800" dirty="0"/>
          </a:p>
          <a:p>
            <a:r>
              <a:rPr lang="fr-FR" sz="2800" dirty="0"/>
              <a:t>Les champs abordés recouvrent le large spectre scientifique et technologique des champs de la mécanique, de l’électricité et du signal, de l’informatique et du numérique. </a:t>
            </a:r>
          </a:p>
        </p:txBody>
      </p:sp>
      <p:sp>
        <p:nvSpPr>
          <p:cNvPr id="8" name="ZoneTexte 7">
            <a:extLst>
              <a:ext uri="{FF2B5EF4-FFF2-40B4-BE49-F238E27FC236}">
                <a16:creationId xmlns:a16="http://schemas.microsoft.com/office/drawing/2014/main" id="{E2DEC4AC-540F-4382-B781-1FB3D6728FC4}"/>
              </a:ext>
            </a:extLst>
          </p:cNvPr>
          <p:cNvSpPr txBox="1"/>
          <p:nvPr/>
        </p:nvSpPr>
        <p:spPr>
          <a:xfrm>
            <a:off x="886693" y="3429000"/>
            <a:ext cx="10787138" cy="646331"/>
          </a:xfrm>
          <a:prstGeom prst="rect">
            <a:avLst/>
          </a:prstGeom>
          <a:noFill/>
        </p:spPr>
        <p:txBody>
          <a:bodyPr wrap="square" rtlCol="0">
            <a:spAutoFit/>
          </a:bodyPr>
          <a:lstStyle/>
          <a:p>
            <a:pPr algn="ctr"/>
            <a:r>
              <a:rPr lang="fr-FR" sz="3600" dirty="0">
                <a:solidFill>
                  <a:srgbClr val="0070C0"/>
                </a:solidFill>
              </a:rPr>
              <a:t>Projets innovants mobilisant une approche design</a:t>
            </a:r>
            <a:endParaRPr lang="fr-FR" dirty="0"/>
          </a:p>
        </p:txBody>
      </p:sp>
      <p:sp>
        <p:nvSpPr>
          <p:cNvPr id="9" name="ZoneTexte 8">
            <a:extLst>
              <a:ext uri="{FF2B5EF4-FFF2-40B4-BE49-F238E27FC236}">
                <a16:creationId xmlns:a16="http://schemas.microsoft.com/office/drawing/2014/main" id="{51B79F84-720F-45B7-8808-24A7EF2B636A}"/>
              </a:ext>
            </a:extLst>
          </p:cNvPr>
          <p:cNvSpPr txBox="1"/>
          <p:nvPr/>
        </p:nvSpPr>
        <p:spPr>
          <a:xfrm>
            <a:off x="155575" y="4148942"/>
            <a:ext cx="11918989" cy="2246769"/>
          </a:xfrm>
          <a:prstGeom prst="rect">
            <a:avLst/>
          </a:prstGeom>
          <a:noFill/>
        </p:spPr>
        <p:txBody>
          <a:bodyPr wrap="square" rtlCol="0">
            <a:spAutoFit/>
          </a:bodyPr>
          <a:lstStyle/>
          <a:p>
            <a:r>
              <a:rPr lang="fr-FR" sz="2800" b="1" dirty="0"/>
              <a:t>Au cours de la classe de première, </a:t>
            </a:r>
            <a:r>
              <a:rPr lang="fr-FR" sz="2800" dirty="0"/>
              <a:t>un projet de 12 heures mené en équipe permet aux élèves d’imaginer et de matérialiser tout ou partie d’une solution originale.</a:t>
            </a:r>
          </a:p>
          <a:p>
            <a:r>
              <a:rPr lang="fr-FR" sz="2800" b="1" dirty="0"/>
              <a:t>En classe de terminale, </a:t>
            </a:r>
            <a:r>
              <a:rPr lang="fr-FR" sz="2800" dirty="0"/>
              <a:t>un projet de 48 heures conduit en équipe est proposé à tous les élèves. </a:t>
            </a:r>
          </a:p>
        </p:txBody>
      </p:sp>
    </p:spTree>
    <p:extLst>
      <p:ext uri="{BB962C8B-B14F-4D97-AF65-F5344CB8AC3E}">
        <p14:creationId xmlns:p14="http://schemas.microsoft.com/office/powerpoint/2010/main" val="400339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AE94-B106-4D2F-B53B-737C3A6C8914}"/>
              </a:ext>
            </a:extLst>
          </p:cNvPr>
          <p:cNvSpPr txBox="1"/>
          <p:nvPr/>
        </p:nvSpPr>
        <p:spPr>
          <a:xfrm>
            <a:off x="1363662" y="160338"/>
            <a:ext cx="10134600" cy="707886"/>
          </a:xfrm>
          <a:prstGeom prst="rect">
            <a:avLst/>
          </a:prstGeom>
          <a:noFill/>
        </p:spPr>
        <p:txBody>
          <a:bodyPr wrap="square" rtlCol="0">
            <a:spAutoFit/>
          </a:bodyPr>
          <a:lstStyle/>
          <a:p>
            <a:pPr algn="ctr"/>
            <a:r>
              <a:rPr lang="fr-FR" sz="4000" dirty="0">
                <a:latin typeface="Britannic Bold" panose="020B0903060703020204" pitchFamily="34" charset="0"/>
              </a:rPr>
              <a:t>Sciences de l’Ingénieur</a:t>
            </a:r>
          </a:p>
        </p:txBody>
      </p:sp>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ZoneTexte 10">
            <a:extLst>
              <a:ext uri="{FF2B5EF4-FFF2-40B4-BE49-F238E27FC236}">
                <a16:creationId xmlns:a16="http://schemas.microsoft.com/office/drawing/2014/main" id="{7C44FD53-A1E8-4013-98A7-D00682A40BDD}"/>
              </a:ext>
            </a:extLst>
          </p:cNvPr>
          <p:cNvSpPr txBox="1"/>
          <p:nvPr/>
        </p:nvSpPr>
        <p:spPr>
          <a:xfrm>
            <a:off x="3109991" y="864000"/>
            <a:ext cx="6541842" cy="369332"/>
          </a:xfrm>
          <a:prstGeom prst="rect">
            <a:avLst/>
          </a:prstGeom>
          <a:noFill/>
        </p:spPr>
        <p:txBody>
          <a:bodyPr wrap="square" rtlCol="0">
            <a:spAutoFit/>
          </a:bodyPr>
          <a:lstStyle/>
          <a:p>
            <a:pPr algn="ctr"/>
            <a:r>
              <a:rPr lang="fr-FR" sz="1800" b="1" i="0" u="none" strike="noStrike" baseline="0" dirty="0">
                <a:solidFill>
                  <a:srgbClr val="000000"/>
                </a:solidFill>
                <a:latin typeface="Calibri" panose="020F0502020204030204" pitchFamily="34" charset="0"/>
              </a:rPr>
              <a:t>Analyser les produits existants pour appréhender leur complexité </a:t>
            </a:r>
            <a:endParaRPr lang="fr-FR" sz="2400" dirty="0"/>
          </a:p>
        </p:txBody>
      </p:sp>
      <p:sp>
        <p:nvSpPr>
          <p:cNvPr id="12" name="AutoShape 4" descr="RÃ©sultat de recherche d'images pour &quot;voiture autonome france&quot;">
            <a:extLst>
              <a:ext uri="{FF2B5EF4-FFF2-40B4-BE49-F238E27FC236}">
                <a16:creationId xmlns:a16="http://schemas.microsoft.com/office/drawing/2014/main" id="{8ACB459B-6A70-4E96-8D38-CF7B5228F4EE}"/>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AutoShape 6" descr="RÃ©sultat de recherche d'images pour &quot;voiture autonome france&quot;">
            <a:extLst>
              <a:ext uri="{FF2B5EF4-FFF2-40B4-BE49-F238E27FC236}">
                <a16:creationId xmlns:a16="http://schemas.microsoft.com/office/drawing/2014/main" id="{CF52AE82-2286-4614-B3FE-856C01FE8AE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AutoShape 8" descr="RÃ©sultat de recherche d'images pour &quot;voiture autonome france&quot;">
            <a:extLst>
              <a:ext uri="{FF2B5EF4-FFF2-40B4-BE49-F238E27FC236}">
                <a16:creationId xmlns:a16="http://schemas.microsoft.com/office/drawing/2014/main" id="{27508015-57A9-4A12-B863-B1583520E1FC}"/>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 name="Picture 2" descr="Résultat de recherche d'images pour &quot;trottinette électrique location&quot;">
            <a:extLst>
              <a:ext uri="{FF2B5EF4-FFF2-40B4-BE49-F238E27FC236}">
                <a16:creationId xmlns:a16="http://schemas.microsoft.com/office/drawing/2014/main" id="{B03C786E-4075-437B-A866-72079170501C}"/>
              </a:ext>
            </a:extLst>
          </p:cNvPr>
          <p:cNvPicPr>
            <a:picLocks noChangeAspect="1" noChangeArrowheads="1"/>
          </p:cNvPicPr>
          <p:nvPr/>
        </p:nvPicPr>
        <p:blipFill>
          <a:blip r:embed="rId2"/>
          <a:srcRect/>
          <a:stretch>
            <a:fillRect/>
          </a:stretch>
        </p:blipFill>
        <p:spPr bwMode="auto">
          <a:xfrm>
            <a:off x="3871493" y="3784450"/>
            <a:ext cx="4052019" cy="2421715"/>
          </a:xfrm>
          <a:prstGeom prst="rect">
            <a:avLst/>
          </a:prstGeom>
          <a:noFill/>
        </p:spPr>
      </p:pic>
      <p:pic>
        <p:nvPicPr>
          <p:cNvPr id="16" name="Picture 2" descr="https://www.iphon.fr/public/Teza/2018/Q2/lime-app-1.jpg">
            <a:extLst>
              <a:ext uri="{FF2B5EF4-FFF2-40B4-BE49-F238E27FC236}">
                <a16:creationId xmlns:a16="http://schemas.microsoft.com/office/drawing/2014/main" id="{63AA559D-3731-4F30-AB2E-7AF38CA4F8D7}"/>
              </a:ext>
            </a:extLst>
          </p:cNvPr>
          <p:cNvPicPr>
            <a:picLocks noChangeAspect="1" noChangeArrowheads="1"/>
          </p:cNvPicPr>
          <p:nvPr/>
        </p:nvPicPr>
        <p:blipFill>
          <a:blip r:embed="rId3" cstate="print"/>
          <a:srcRect r="51042"/>
          <a:stretch>
            <a:fillRect/>
          </a:stretch>
        </p:blipFill>
        <p:spPr bwMode="auto">
          <a:xfrm>
            <a:off x="9160289" y="1555318"/>
            <a:ext cx="983087" cy="1944977"/>
          </a:xfrm>
          <a:prstGeom prst="rect">
            <a:avLst/>
          </a:prstGeom>
          <a:noFill/>
        </p:spPr>
      </p:pic>
      <p:pic>
        <p:nvPicPr>
          <p:cNvPr id="17" name="Picture 4" descr="https://media.bttry.net/bu/no_logo_large/CS-XMS500VX.jpg">
            <a:extLst>
              <a:ext uri="{FF2B5EF4-FFF2-40B4-BE49-F238E27FC236}">
                <a16:creationId xmlns:a16="http://schemas.microsoft.com/office/drawing/2014/main" id="{D1FC2CB9-4FAB-4FAA-9ACD-848B5A511D53}"/>
              </a:ext>
            </a:extLst>
          </p:cNvPr>
          <p:cNvPicPr>
            <a:picLocks noChangeAspect="1" noChangeArrowheads="1"/>
          </p:cNvPicPr>
          <p:nvPr/>
        </p:nvPicPr>
        <p:blipFill>
          <a:blip r:embed="rId4"/>
          <a:srcRect t="25000" b="28750"/>
          <a:stretch>
            <a:fillRect/>
          </a:stretch>
        </p:blipFill>
        <p:spPr bwMode="auto">
          <a:xfrm>
            <a:off x="9858788" y="4620320"/>
            <a:ext cx="2075684" cy="1440016"/>
          </a:xfrm>
          <a:prstGeom prst="rect">
            <a:avLst/>
          </a:prstGeom>
          <a:noFill/>
        </p:spPr>
      </p:pic>
      <p:pic>
        <p:nvPicPr>
          <p:cNvPr id="18" name="Picture 2" descr="Résultat de recherche d'images pour &quot;chaine d'énergie trottinette électrique&quot;">
            <a:extLst>
              <a:ext uri="{FF2B5EF4-FFF2-40B4-BE49-F238E27FC236}">
                <a16:creationId xmlns:a16="http://schemas.microsoft.com/office/drawing/2014/main" id="{76D65FB3-8F79-476A-A584-1D5BD0346C1E}"/>
              </a:ext>
            </a:extLst>
          </p:cNvPr>
          <p:cNvPicPr>
            <a:picLocks noChangeAspect="1" noChangeArrowheads="1"/>
          </p:cNvPicPr>
          <p:nvPr/>
        </p:nvPicPr>
        <p:blipFill>
          <a:blip r:embed="rId5"/>
          <a:srcRect/>
          <a:stretch>
            <a:fillRect/>
          </a:stretch>
        </p:blipFill>
        <p:spPr bwMode="auto">
          <a:xfrm>
            <a:off x="422920" y="2689731"/>
            <a:ext cx="3084134" cy="2361798"/>
          </a:xfrm>
          <a:prstGeom prst="rect">
            <a:avLst/>
          </a:prstGeom>
          <a:noFill/>
        </p:spPr>
      </p:pic>
      <p:pic>
        <p:nvPicPr>
          <p:cNvPr id="19" name="Picture 4" descr="Résultat de recherche d'images pour &quot;chaine information trottinette électrique&quot;">
            <a:extLst>
              <a:ext uri="{FF2B5EF4-FFF2-40B4-BE49-F238E27FC236}">
                <a16:creationId xmlns:a16="http://schemas.microsoft.com/office/drawing/2014/main" id="{E96D08C5-1078-4919-9B10-478511894F9A}"/>
              </a:ext>
            </a:extLst>
          </p:cNvPr>
          <p:cNvPicPr>
            <a:picLocks noChangeAspect="1" noChangeArrowheads="1"/>
          </p:cNvPicPr>
          <p:nvPr/>
        </p:nvPicPr>
        <p:blipFill>
          <a:blip r:embed="rId6"/>
          <a:srcRect l="66298" t="18928" b="38485"/>
          <a:stretch>
            <a:fillRect/>
          </a:stretch>
        </p:blipFill>
        <p:spPr bwMode="auto">
          <a:xfrm>
            <a:off x="393351" y="1331638"/>
            <a:ext cx="1571636" cy="1985969"/>
          </a:xfrm>
          <a:prstGeom prst="rect">
            <a:avLst/>
          </a:prstGeom>
          <a:noFill/>
        </p:spPr>
      </p:pic>
      <p:pic>
        <p:nvPicPr>
          <p:cNvPr id="20" name="Picture 4" descr="Résultat de recherche d'images pour &quot;chaine information trottinette électrique&quot;">
            <a:extLst>
              <a:ext uri="{FF2B5EF4-FFF2-40B4-BE49-F238E27FC236}">
                <a16:creationId xmlns:a16="http://schemas.microsoft.com/office/drawing/2014/main" id="{4613E7F8-78FC-4CE8-9EF0-A431BDD40B7F}"/>
              </a:ext>
            </a:extLst>
          </p:cNvPr>
          <p:cNvPicPr>
            <a:picLocks noChangeAspect="1" noChangeArrowheads="1"/>
          </p:cNvPicPr>
          <p:nvPr/>
        </p:nvPicPr>
        <p:blipFill>
          <a:blip r:embed="rId6"/>
          <a:srcRect l="2366" t="21294" r="70115" b="40851"/>
          <a:stretch>
            <a:fillRect/>
          </a:stretch>
        </p:blipFill>
        <p:spPr bwMode="auto">
          <a:xfrm>
            <a:off x="8290141" y="4482602"/>
            <a:ext cx="1428760" cy="1723563"/>
          </a:xfrm>
          <a:prstGeom prst="rect">
            <a:avLst/>
          </a:prstGeom>
          <a:noFill/>
        </p:spPr>
      </p:pic>
      <p:sp>
        <p:nvSpPr>
          <p:cNvPr id="21" name="ZoneTexte 20">
            <a:extLst>
              <a:ext uri="{FF2B5EF4-FFF2-40B4-BE49-F238E27FC236}">
                <a16:creationId xmlns:a16="http://schemas.microsoft.com/office/drawing/2014/main" id="{A6F78472-78BA-4757-BE20-EB7A7C3EAD53}"/>
              </a:ext>
            </a:extLst>
          </p:cNvPr>
          <p:cNvSpPr txBox="1"/>
          <p:nvPr/>
        </p:nvSpPr>
        <p:spPr>
          <a:xfrm>
            <a:off x="8494330" y="3870630"/>
            <a:ext cx="2728917" cy="461665"/>
          </a:xfrm>
          <a:prstGeom prst="rect">
            <a:avLst/>
          </a:prstGeom>
          <a:noFill/>
        </p:spPr>
        <p:txBody>
          <a:bodyPr wrap="square" rtlCol="0">
            <a:spAutoFit/>
          </a:bodyPr>
          <a:lstStyle/>
          <a:p>
            <a:r>
              <a:rPr lang="fr-FR" sz="2400" b="1" dirty="0">
                <a:solidFill>
                  <a:schemeClr val="accent1">
                    <a:lumMod val="75000"/>
                  </a:schemeClr>
                </a:solidFill>
              </a:rPr>
              <a:t>Echanges d’énergie</a:t>
            </a:r>
          </a:p>
        </p:txBody>
      </p:sp>
      <p:sp>
        <p:nvSpPr>
          <p:cNvPr id="22" name="ZoneTexte 21">
            <a:extLst>
              <a:ext uri="{FF2B5EF4-FFF2-40B4-BE49-F238E27FC236}">
                <a16:creationId xmlns:a16="http://schemas.microsoft.com/office/drawing/2014/main" id="{A18E1E60-C467-4A98-A01F-9F82A68EB2BC}"/>
              </a:ext>
            </a:extLst>
          </p:cNvPr>
          <p:cNvSpPr txBox="1"/>
          <p:nvPr/>
        </p:nvSpPr>
        <p:spPr>
          <a:xfrm>
            <a:off x="6758773" y="2212119"/>
            <a:ext cx="2329479" cy="830997"/>
          </a:xfrm>
          <a:prstGeom prst="rect">
            <a:avLst/>
          </a:prstGeom>
          <a:noFill/>
        </p:spPr>
        <p:txBody>
          <a:bodyPr wrap="square" rtlCol="0">
            <a:spAutoFit/>
          </a:bodyPr>
          <a:lstStyle/>
          <a:p>
            <a:pPr algn="ctr"/>
            <a:r>
              <a:rPr lang="fr-FR" sz="2400" b="1" dirty="0">
                <a:solidFill>
                  <a:schemeClr val="accent1">
                    <a:lumMod val="75000"/>
                  </a:schemeClr>
                </a:solidFill>
              </a:rPr>
              <a:t>Echanges des informations</a:t>
            </a:r>
          </a:p>
        </p:txBody>
      </p:sp>
      <p:sp>
        <p:nvSpPr>
          <p:cNvPr id="23" name="ZoneTexte 22">
            <a:extLst>
              <a:ext uri="{FF2B5EF4-FFF2-40B4-BE49-F238E27FC236}">
                <a16:creationId xmlns:a16="http://schemas.microsoft.com/office/drawing/2014/main" id="{11E3FE83-C319-4948-AEDF-DEC83E8EFB49}"/>
              </a:ext>
            </a:extLst>
          </p:cNvPr>
          <p:cNvSpPr txBox="1"/>
          <p:nvPr/>
        </p:nvSpPr>
        <p:spPr>
          <a:xfrm>
            <a:off x="460375" y="5109495"/>
            <a:ext cx="3044489" cy="461665"/>
          </a:xfrm>
          <a:prstGeom prst="rect">
            <a:avLst/>
          </a:prstGeom>
          <a:noFill/>
        </p:spPr>
        <p:txBody>
          <a:bodyPr wrap="square" rtlCol="0">
            <a:spAutoFit/>
          </a:bodyPr>
          <a:lstStyle/>
          <a:p>
            <a:pPr algn="ctr"/>
            <a:r>
              <a:rPr lang="fr-FR" sz="2400" b="1" dirty="0">
                <a:solidFill>
                  <a:schemeClr val="accent1">
                    <a:lumMod val="75000"/>
                  </a:schemeClr>
                </a:solidFill>
              </a:rPr>
              <a:t>Fonctions du produit</a:t>
            </a:r>
          </a:p>
        </p:txBody>
      </p:sp>
      <p:sp>
        <p:nvSpPr>
          <p:cNvPr id="25" name="ZoneTexte 24">
            <a:extLst>
              <a:ext uri="{FF2B5EF4-FFF2-40B4-BE49-F238E27FC236}">
                <a16:creationId xmlns:a16="http://schemas.microsoft.com/office/drawing/2014/main" id="{B739AC1C-6AA5-4A21-B40D-C98F146E859F}"/>
              </a:ext>
            </a:extLst>
          </p:cNvPr>
          <p:cNvSpPr txBox="1"/>
          <p:nvPr/>
        </p:nvSpPr>
        <p:spPr>
          <a:xfrm>
            <a:off x="5224818" y="6396335"/>
            <a:ext cx="1742364" cy="461665"/>
          </a:xfrm>
          <a:prstGeom prst="rect">
            <a:avLst/>
          </a:prstGeom>
          <a:noFill/>
        </p:spPr>
        <p:txBody>
          <a:bodyPr wrap="square" rtlCol="0">
            <a:spAutoFit/>
          </a:bodyPr>
          <a:lstStyle/>
          <a:p>
            <a:pPr algn="ctr"/>
            <a:r>
              <a:rPr lang="fr-FR" sz="2400" b="1" u="sng" dirty="0"/>
              <a:t>Activités</a:t>
            </a:r>
          </a:p>
        </p:txBody>
      </p:sp>
    </p:spTree>
    <p:extLst>
      <p:ext uri="{BB962C8B-B14F-4D97-AF65-F5344CB8AC3E}">
        <p14:creationId xmlns:p14="http://schemas.microsoft.com/office/powerpoint/2010/main" val="135675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AE94-B106-4D2F-B53B-737C3A6C8914}"/>
              </a:ext>
            </a:extLst>
          </p:cNvPr>
          <p:cNvSpPr txBox="1"/>
          <p:nvPr/>
        </p:nvSpPr>
        <p:spPr>
          <a:xfrm>
            <a:off x="1363662" y="160338"/>
            <a:ext cx="10134600" cy="707886"/>
          </a:xfrm>
          <a:prstGeom prst="rect">
            <a:avLst/>
          </a:prstGeom>
          <a:noFill/>
        </p:spPr>
        <p:txBody>
          <a:bodyPr wrap="square" rtlCol="0">
            <a:spAutoFit/>
          </a:bodyPr>
          <a:lstStyle/>
          <a:p>
            <a:pPr algn="ctr"/>
            <a:r>
              <a:rPr lang="fr-FR" sz="4000" dirty="0">
                <a:latin typeface="Britannic Bold" panose="020B0903060703020204" pitchFamily="34" charset="0"/>
              </a:rPr>
              <a:t>Sciences de l’Ingénieur</a:t>
            </a:r>
          </a:p>
        </p:txBody>
      </p:sp>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ZoneTexte 10">
            <a:extLst>
              <a:ext uri="{FF2B5EF4-FFF2-40B4-BE49-F238E27FC236}">
                <a16:creationId xmlns:a16="http://schemas.microsoft.com/office/drawing/2014/main" id="{7C44FD53-A1E8-4013-98A7-D00682A40BDD}"/>
              </a:ext>
            </a:extLst>
          </p:cNvPr>
          <p:cNvSpPr txBox="1"/>
          <p:nvPr/>
        </p:nvSpPr>
        <p:spPr>
          <a:xfrm>
            <a:off x="3109991" y="864000"/>
            <a:ext cx="6541842" cy="369332"/>
          </a:xfrm>
          <a:prstGeom prst="rect">
            <a:avLst/>
          </a:prstGeom>
          <a:noFill/>
        </p:spPr>
        <p:txBody>
          <a:bodyPr wrap="square" rtlCol="0">
            <a:spAutoFit/>
          </a:bodyPr>
          <a:lstStyle/>
          <a:p>
            <a:pPr algn="ctr"/>
            <a:r>
              <a:rPr lang="fr-FR" sz="1800" b="1" i="0" u="none" strike="noStrike" baseline="0" dirty="0">
                <a:solidFill>
                  <a:srgbClr val="000000"/>
                </a:solidFill>
                <a:latin typeface="Calibri" panose="020F0502020204030204" pitchFamily="34" charset="0"/>
              </a:rPr>
              <a:t>Analyser les produits existants pour appréhender leur complexité </a:t>
            </a:r>
            <a:endParaRPr lang="fr-FR" sz="2400" dirty="0"/>
          </a:p>
        </p:txBody>
      </p:sp>
      <p:sp>
        <p:nvSpPr>
          <p:cNvPr id="12" name="AutoShape 4" descr="RÃ©sultat de recherche d'images pour &quot;voiture autonome france&quot;">
            <a:extLst>
              <a:ext uri="{FF2B5EF4-FFF2-40B4-BE49-F238E27FC236}">
                <a16:creationId xmlns:a16="http://schemas.microsoft.com/office/drawing/2014/main" id="{8ACB459B-6A70-4E96-8D38-CF7B5228F4EE}"/>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AutoShape 6" descr="RÃ©sultat de recherche d'images pour &quot;voiture autonome france&quot;">
            <a:extLst>
              <a:ext uri="{FF2B5EF4-FFF2-40B4-BE49-F238E27FC236}">
                <a16:creationId xmlns:a16="http://schemas.microsoft.com/office/drawing/2014/main" id="{CF52AE82-2286-4614-B3FE-856C01FE8AE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AutoShape 8" descr="RÃ©sultat de recherche d'images pour &quot;voiture autonome france&quot;">
            <a:extLst>
              <a:ext uri="{FF2B5EF4-FFF2-40B4-BE49-F238E27FC236}">
                <a16:creationId xmlns:a16="http://schemas.microsoft.com/office/drawing/2014/main" id="{27508015-57A9-4A12-B863-B1583520E1FC}"/>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a:extLst>
              <a:ext uri="{FF2B5EF4-FFF2-40B4-BE49-F238E27FC236}">
                <a16:creationId xmlns:a16="http://schemas.microsoft.com/office/drawing/2014/main" id="{A6F78472-78BA-4757-BE20-EB7A7C3EAD53}"/>
              </a:ext>
            </a:extLst>
          </p:cNvPr>
          <p:cNvSpPr txBox="1"/>
          <p:nvPr/>
        </p:nvSpPr>
        <p:spPr>
          <a:xfrm>
            <a:off x="6957317" y="4058319"/>
            <a:ext cx="2805118" cy="830997"/>
          </a:xfrm>
          <a:prstGeom prst="rect">
            <a:avLst/>
          </a:prstGeom>
          <a:noFill/>
        </p:spPr>
        <p:txBody>
          <a:bodyPr wrap="square" rtlCol="0">
            <a:spAutoFit/>
          </a:bodyPr>
          <a:lstStyle>
            <a:defPPr>
              <a:defRPr lang="fr-FR"/>
            </a:defPPr>
            <a:lvl1pPr algn="ctr">
              <a:defRPr sz="2400" b="1">
                <a:solidFill>
                  <a:schemeClr val="accent1">
                    <a:lumMod val="75000"/>
                  </a:schemeClr>
                </a:solidFill>
              </a:defRPr>
            </a:lvl1pPr>
          </a:lstStyle>
          <a:p>
            <a:r>
              <a:rPr lang="fr-FR" dirty="0"/>
              <a:t>Internet des objets	</a:t>
            </a:r>
          </a:p>
        </p:txBody>
      </p:sp>
      <p:sp>
        <p:nvSpPr>
          <p:cNvPr id="23" name="ZoneTexte 22">
            <a:extLst>
              <a:ext uri="{FF2B5EF4-FFF2-40B4-BE49-F238E27FC236}">
                <a16:creationId xmlns:a16="http://schemas.microsoft.com/office/drawing/2014/main" id="{11E3FE83-C319-4948-AEDF-DEC83E8EFB49}"/>
              </a:ext>
            </a:extLst>
          </p:cNvPr>
          <p:cNvSpPr txBox="1"/>
          <p:nvPr/>
        </p:nvSpPr>
        <p:spPr>
          <a:xfrm>
            <a:off x="2956421" y="1840630"/>
            <a:ext cx="1605023" cy="461665"/>
          </a:xfrm>
          <a:prstGeom prst="rect">
            <a:avLst/>
          </a:prstGeom>
          <a:noFill/>
        </p:spPr>
        <p:txBody>
          <a:bodyPr wrap="square" rtlCol="0">
            <a:spAutoFit/>
          </a:bodyPr>
          <a:lstStyle/>
          <a:p>
            <a:pPr algn="ctr"/>
            <a:r>
              <a:rPr lang="fr-FR" sz="2400" b="1" dirty="0">
                <a:solidFill>
                  <a:schemeClr val="accent1">
                    <a:lumMod val="75000"/>
                  </a:schemeClr>
                </a:solidFill>
              </a:rPr>
              <a:t>Réseaux</a:t>
            </a:r>
          </a:p>
        </p:txBody>
      </p:sp>
      <p:pic>
        <p:nvPicPr>
          <p:cNvPr id="24" name="Picture 8" descr="Résultat de recherche d'images pour &quot;experimenter reseau internet&quot;">
            <a:extLst>
              <a:ext uri="{FF2B5EF4-FFF2-40B4-BE49-F238E27FC236}">
                <a16:creationId xmlns:a16="http://schemas.microsoft.com/office/drawing/2014/main" id="{289B54AE-E5BB-4620-8A51-3134A86586FA}"/>
              </a:ext>
            </a:extLst>
          </p:cNvPr>
          <p:cNvPicPr>
            <a:picLocks noChangeAspect="1" noChangeArrowheads="1"/>
          </p:cNvPicPr>
          <p:nvPr/>
        </p:nvPicPr>
        <p:blipFill>
          <a:blip r:embed="rId2"/>
          <a:srcRect/>
          <a:stretch>
            <a:fillRect/>
          </a:stretch>
        </p:blipFill>
        <p:spPr bwMode="auto">
          <a:xfrm>
            <a:off x="571150" y="1357228"/>
            <a:ext cx="2385271" cy="1449383"/>
          </a:xfrm>
          <a:prstGeom prst="rect">
            <a:avLst/>
          </a:prstGeom>
          <a:noFill/>
        </p:spPr>
      </p:pic>
      <p:pic>
        <p:nvPicPr>
          <p:cNvPr id="1028" name="Picture 4" descr="Test DJI Ryze Tello : un petit drone pour s'amuser sans prise de tête - Les  Numériques">
            <a:extLst>
              <a:ext uri="{FF2B5EF4-FFF2-40B4-BE49-F238E27FC236}">
                <a16:creationId xmlns:a16="http://schemas.microsoft.com/office/drawing/2014/main" id="{4D3FED96-46DE-499C-A4A0-6AD30366D6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87" b="13225"/>
          <a:stretch/>
        </p:blipFill>
        <p:spPr bwMode="auto">
          <a:xfrm>
            <a:off x="6643854" y="1968684"/>
            <a:ext cx="1716022" cy="1116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ley, un petit robot de télépresence pour surveiller votre maison -  Planète Robots">
            <a:extLst>
              <a:ext uri="{FF2B5EF4-FFF2-40B4-BE49-F238E27FC236}">
                <a16:creationId xmlns:a16="http://schemas.microsoft.com/office/drawing/2014/main" id="{6467F854-0B81-48D0-ACBE-6E1954214C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608"/>
          <a:stretch/>
        </p:blipFill>
        <p:spPr bwMode="auto">
          <a:xfrm>
            <a:off x="8939382" y="2437861"/>
            <a:ext cx="2385271" cy="12511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32714EB-8C1F-47FD-83DF-AD72A8FFB6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8412" y="3429000"/>
            <a:ext cx="1438275" cy="1114425"/>
          </a:xfrm>
          <a:prstGeom prst="rect">
            <a:avLst/>
          </a:prstGeom>
        </p:spPr>
      </p:pic>
      <p:pic>
        <p:nvPicPr>
          <p:cNvPr id="9" name="Image 8">
            <a:extLst>
              <a:ext uri="{FF2B5EF4-FFF2-40B4-BE49-F238E27FC236}">
                <a16:creationId xmlns:a16="http://schemas.microsoft.com/office/drawing/2014/main" id="{A02CBD20-2D30-4BCA-9887-5D6080A86B2A}"/>
              </a:ext>
            </a:extLst>
          </p:cNvPr>
          <p:cNvPicPr>
            <a:picLocks noChangeAspect="1"/>
          </p:cNvPicPr>
          <p:nvPr/>
        </p:nvPicPr>
        <p:blipFill rotWithShape="1">
          <a:blip r:embed="rId6"/>
          <a:srcRect r="33188" b="44992"/>
          <a:stretch/>
        </p:blipFill>
        <p:spPr>
          <a:xfrm>
            <a:off x="359516" y="4134714"/>
            <a:ext cx="4014713" cy="1859286"/>
          </a:xfrm>
          <a:prstGeom prst="rect">
            <a:avLst/>
          </a:prstGeom>
        </p:spPr>
      </p:pic>
      <p:sp>
        <p:nvSpPr>
          <p:cNvPr id="22" name="ZoneTexte 21">
            <a:extLst>
              <a:ext uri="{FF2B5EF4-FFF2-40B4-BE49-F238E27FC236}">
                <a16:creationId xmlns:a16="http://schemas.microsoft.com/office/drawing/2014/main" id="{66BF418D-ACE4-401F-9936-375815FA2161}"/>
              </a:ext>
            </a:extLst>
          </p:cNvPr>
          <p:cNvSpPr txBox="1"/>
          <p:nvPr/>
        </p:nvSpPr>
        <p:spPr>
          <a:xfrm>
            <a:off x="359516" y="3458178"/>
            <a:ext cx="3571424" cy="461665"/>
          </a:xfrm>
          <a:prstGeom prst="rect">
            <a:avLst/>
          </a:prstGeom>
          <a:noFill/>
        </p:spPr>
        <p:txBody>
          <a:bodyPr wrap="square" rtlCol="0">
            <a:spAutoFit/>
          </a:bodyPr>
          <a:lstStyle/>
          <a:p>
            <a:pPr algn="ctr"/>
            <a:r>
              <a:rPr lang="fr-FR" sz="2400" b="1" dirty="0">
                <a:solidFill>
                  <a:schemeClr val="accent1">
                    <a:lumMod val="75000"/>
                  </a:schemeClr>
                </a:solidFill>
              </a:rPr>
              <a:t>Langages informatiques</a:t>
            </a:r>
          </a:p>
        </p:txBody>
      </p:sp>
      <p:pic>
        <p:nvPicPr>
          <p:cNvPr id="25" name="Picture 2">
            <a:extLst>
              <a:ext uri="{FF2B5EF4-FFF2-40B4-BE49-F238E27FC236}">
                <a16:creationId xmlns:a16="http://schemas.microsoft.com/office/drawing/2014/main" id="{014D8806-0E4E-4046-862D-0E56312240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3341" y="4889316"/>
            <a:ext cx="1464761" cy="13227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obot de Telepresence Open Source Ubbo - RB-Axy-01 | DroneShop">
            <a:extLst>
              <a:ext uri="{FF2B5EF4-FFF2-40B4-BE49-F238E27FC236}">
                <a16:creationId xmlns:a16="http://schemas.microsoft.com/office/drawing/2014/main" id="{A0ED8140-401B-4E11-84E7-D179274B37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2815" y="4253219"/>
            <a:ext cx="940740" cy="17667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telier de robotique avec Sphero Bolt - Institut Français TogoInstitut  Français Togo">
            <a:extLst>
              <a:ext uri="{FF2B5EF4-FFF2-40B4-BE49-F238E27FC236}">
                <a16:creationId xmlns:a16="http://schemas.microsoft.com/office/drawing/2014/main" id="{086A6E0B-2F5C-4C10-BE25-F89B61FFDA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3488" y="5440652"/>
            <a:ext cx="1006136" cy="1006136"/>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D55B83B2-6CCC-4BB3-BFD1-B38E73D5692D}"/>
              </a:ext>
            </a:extLst>
          </p:cNvPr>
          <p:cNvSpPr txBox="1"/>
          <p:nvPr/>
        </p:nvSpPr>
        <p:spPr>
          <a:xfrm>
            <a:off x="5224818" y="6396335"/>
            <a:ext cx="1742364" cy="461665"/>
          </a:xfrm>
          <a:prstGeom prst="rect">
            <a:avLst/>
          </a:prstGeom>
          <a:noFill/>
        </p:spPr>
        <p:txBody>
          <a:bodyPr wrap="square" rtlCol="0">
            <a:spAutoFit/>
          </a:bodyPr>
          <a:lstStyle/>
          <a:p>
            <a:pPr algn="ctr"/>
            <a:r>
              <a:rPr lang="fr-FR" sz="2400" b="1" u="sng" dirty="0"/>
              <a:t>Activités</a:t>
            </a:r>
          </a:p>
        </p:txBody>
      </p:sp>
    </p:spTree>
    <p:extLst>
      <p:ext uri="{BB962C8B-B14F-4D97-AF65-F5344CB8AC3E}">
        <p14:creationId xmlns:p14="http://schemas.microsoft.com/office/powerpoint/2010/main" val="140951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AE94-B106-4D2F-B53B-737C3A6C8914}"/>
              </a:ext>
            </a:extLst>
          </p:cNvPr>
          <p:cNvSpPr txBox="1"/>
          <p:nvPr/>
        </p:nvSpPr>
        <p:spPr>
          <a:xfrm>
            <a:off x="1363662" y="160338"/>
            <a:ext cx="10134600" cy="707886"/>
          </a:xfrm>
          <a:prstGeom prst="rect">
            <a:avLst/>
          </a:prstGeom>
          <a:noFill/>
        </p:spPr>
        <p:txBody>
          <a:bodyPr wrap="square" rtlCol="0" anchor="ctr">
            <a:spAutoFit/>
          </a:bodyPr>
          <a:lstStyle/>
          <a:p>
            <a:pPr algn="ctr"/>
            <a:r>
              <a:rPr lang="fr-FR" sz="4000" dirty="0">
                <a:latin typeface="Britannic Bold" panose="020B0903060703020204" pitchFamily="34" charset="0"/>
              </a:rPr>
              <a:t>Sciences de l’Ingénieur</a:t>
            </a:r>
          </a:p>
        </p:txBody>
      </p:sp>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 name="Picture 2">
            <a:extLst>
              <a:ext uri="{FF2B5EF4-FFF2-40B4-BE49-F238E27FC236}">
                <a16:creationId xmlns:a16="http://schemas.microsoft.com/office/drawing/2014/main" id="{1D65693A-E0B5-4C3C-8794-1C0F7239A8C0}"/>
              </a:ext>
            </a:extLst>
          </p:cNvPr>
          <p:cNvPicPr>
            <a:picLocks noChangeAspect="1" noChangeArrowheads="1"/>
          </p:cNvPicPr>
          <p:nvPr/>
        </p:nvPicPr>
        <p:blipFill>
          <a:blip r:embed="rId3"/>
          <a:srcRect l="15948" t="23333" r="44208" b="26667"/>
          <a:stretch>
            <a:fillRect/>
          </a:stretch>
        </p:blipFill>
        <p:spPr bwMode="auto">
          <a:xfrm>
            <a:off x="795662" y="1598071"/>
            <a:ext cx="4429156" cy="3126463"/>
          </a:xfrm>
          <a:prstGeom prst="rect">
            <a:avLst/>
          </a:prstGeom>
          <a:noFill/>
          <a:ln w="9525">
            <a:noFill/>
            <a:miter lim="800000"/>
            <a:headEnd/>
            <a:tailEnd/>
          </a:ln>
          <a:effectLst/>
        </p:spPr>
      </p:pic>
      <p:pic>
        <p:nvPicPr>
          <p:cNvPr id="11" name="Picture 15">
            <a:extLst>
              <a:ext uri="{FF2B5EF4-FFF2-40B4-BE49-F238E27FC236}">
                <a16:creationId xmlns:a16="http://schemas.microsoft.com/office/drawing/2014/main" id="{F4C1F71F-8514-417B-B001-83C2202AE184}"/>
              </a:ext>
            </a:extLst>
          </p:cNvPr>
          <p:cNvPicPr>
            <a:picLocks noChangeAspect="1" noChangeArrowheads="1"/>
          </p:cNvPicPr>
          <p:nvPr/>
        </p:nvPicPr>
        <p:blipFill>
          <a:blip r:embed="rId4"/>
          <a:srcRect l="16885" t="30833" r="40927" b="27500"/>
          <a:stretch>
            <a:fillRect/>
          </a:stretch>
        </p:blipFill>
        <p:spPr bwMode="auto">
          <a:xfrm>
            <a:off x="6430962" y="3274471"/>
            <a:ext cx="5220227" cy="2900126"/>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AE8508B0-9CAF-4338-86CC-4A6859ACFC08}"/>
              </a:ext>
            </a:extLst>
          </p:cNvPr>
          <p:cNvSpPr txBox="1"/>
          <p:nvPr/>
        </p:nvSpPr>
        <p:spPr>
          <a:xfrm>
            <a:off x="5464953" y="1903863"/>
            <a:ext cx="3004457" cy="461665"/>
          </a:xfrm>
          <a:prstGeom prst="rect">
            <a:avLst/>
          </a:prstGeom>
          <a:noFill/>
        </p:spPr>
        <p:txBody>
          <a:bodyPr wrap="square" rtlCol="0">
            <a:spAutoFit/>
          </a:bodyPr>
          <a:lstStyle/>
          <a:p>
            <a:r>
              <a:rPr lang="fr-FR" sz="2400" b="1" dirty="0">
                <a:solidFill>
                  <a:schemeClr val="accent1">
                    <a:lumMod val="75000"/>
                  </a:schemeClr>
                </a:solidFill>
              </a:rPr>
              <a:t>Modèle physique</a:t>
            </a:r>
          </a:p>
        </p:txBody>
      </p:sp>
      <p:sp>
        <p:nvSpPr>
          <p:cNvPr id="13" name="ZoneTexte 12">
            <a:extLst>
              <a:ext uri="{FF2B5EF4-FFF2-40B4-BE49-F238E27FC236}">
                <a16:creationId xmlns:a16="http://schemas.microsoft.com/office/drawing/2014/main" id="{A4CBB522-36DD-4B2F-93C2-D82D1961A0AF}"/>
              </a:ext>
            </a:extLst>
          </p:cNvPr>
          <p:cNvSpPr txBox="1"/>
          <p:nvPr/>
        </p:nvSpPr>
        <p:spPr>
          <a:xfrm>
            <a:off x="1585477" y="5742804"/>
            <a:ext cx="4429156" cy="461665"/>
          </a:xfrm>
          <a:prstGeom prst="rect">
            <a:avLst/>
          </a:prstGeom>
          <a:noFill/>
        </p:spPr>
        <p:txBody>
          <a:bodyPr wrap="square" rtlCol="0">
            <a:spAutoFit/>
          </a:bodyPr>
          <a:lstStyle/>
          <a:p>
            <a:pPr algn="r"/>
            <a:r>
              <a:rPr lang="fr-FR" sz="2400" b="1" dirty="0">
                <a:solidFill>
                  <a:schemeClr val="accent1">
                    <a:lumMod val="75000"/>
                  </a:schemeClr>
                </a:solidFill>
              </a:rPr>
              <a:t>Modèle algorithmique</a:t>
            </a:r>
          </a:p>
        </p:txBody>
      </p:sp>
      <p:sp>
        <p:nvSpPr>
          <p:cNvPr id="14" name="ZoneTexte 13">
            <a:extLst>
              <a:ext uri="{FF2B5EF4-FFF2-40B4-BE49-F238E27FC236}">
                <a16:creationId xmlns:a16="http://schemas.microsoft.com/office/drawing/2014/main" id="{93C646E5-8783-4CFA-890B-6EF51CEB6E27}"/>
              </a:ext>
            </a:extLst>
          </p:cNvPr>
          <p:cNvSpPr txBox="1"/>
          <p:nvPr/>
        </p:nvSpPr>
        <p:spPr>
          <a:xfrm>
            <a:off x="3625516" y="864000"/>
            <a:ext cx="5665786" cy="369332"/>
          </a:xfrm>
          <a:prstGeom prst="rect">
            <a:avLst/>
          </a:prstGeom>
          <a:noFill/>
        </p:spPr>
        <p:txBody>
          <a:bodyPr wrap="square" rtlCol="0" anchor="ctr">
            <a:spAutoFit/>
          </a:bodyPr>
          <a:lstStyle>
            <a:defPPr>
              <a:defRPr lang="fr-FR"/>
            </a:defPPr>
            <a:lvl1pPr algn="ctr">
              <a:defRPr sz="2400"/>
            </a:lvl1pPr>
          </a:lstStyle>
          <a:p>
            <a:r>
              <a:rPr lang="fr-FR" sz="1800" b="1" i="0" u="none" strike="noStrike" baseline="0" dirty="0">
                <a:solidFill>
                  <a:srgbClr val="000000"/>
                </a:solidFill>
                <a:latin typeface="Calibri" panose="020F0502020204030204" pitchFamily="34" charset="0"/>
              </a:rPr>
              <a:t>Modéliser les produits pour prévoir leurs performances</a:t>
            </a:r>
            <a:endParaRPr lang="fr-FR" dirty="0"/>
          </a:p>
        </p:txBody>
      </p:sp>
      <p:sp>
        <p:nvSpPr>
          <p:cNvPr id="15" name="ZoneTexte 14">
            <a:extLst>
              <a:ext uri="{FF2B5EF4-FFF2-40B4-BE49-F238E27FC236}">
                <a16:creationId xmlns:a16="http://schemas.microsoft.com/office/drawing/2014/main" id="{4CEEC170-C59F-4DB9-9311-18B0E65EA744}"/>
              </a:ext>
            </a:extLst>
          </p:cNvPr>
          <p:cNvSpPr txBox="1"/>
          <p:nvPr/>
        </p:nvSpPr>
        <p:spPr>
          <a:xfrm>
            <a:off x="5224818" y="6396335"/>
            <a:ext cx="1742364" cy="461665"/>
          </a:xfrm>
          <a:prstGeom prst="rect">
            <a:avLst/>
          </a:prstGeom>
          <a:noFill/>
        </p:spPr>
        <p:txBody>
          <a:bodyPr wrap="square" rtlCol="0">
            <a:spAutoFit/>
          </a:bodyPr>
          <a:lstStyle/>
          <a:p>
            <a:pPr algn="ctr"/>
            <a:r>
              <a:rPr lang="fr-FR" sz="2400" b="1" u="sng" dirty="0"/>
              <a:t>Activités</a:t>
            </a:r>
          </a:p>
        </p:txBody>
      </p:sp>
    </p:spTree>
    <p:extLst>
      <p:ext uri="{BB962C8B-B14F-4D97-AF65-F5344CB8AC3E}">
        <p14:creationId xmlns:p14="http://schemas.microsoft.com/office/powerpoint/2010/main" val="237703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Picture 4" descr="Résultat de recherche d'images pour &quot;mesures elec picoscope&quot;">
            <a:extLst>
              <a:ext uri="{FF2B5EF4-FFF2-40B4-BE49-F238E27FC236}">
                <a16:creationId xmlns:a16="http://schemas.microsoft.com/office/drawing/2014/main" id="{F41DEA85-3A51-43E2-9759-5DD241A61206}"/>
              </a:ext>
            </a:extLst>
          </p:cNvPr>
          <p:cNvPicPr>
            <a:picLocks noChangeAspect="1" noChangeArrowheads="1"/>
          </p:cNvPicPr>
          <p:nvPr/>
        </p:nvPicPr>
        <p:blipFill>
          <a:blip r:embed="rId2"/>
          <a:srcRect/>
          <a:stretch>
            <a:fillRect/>
          </a:stretch>
        </p:blipFill>
        <p:spPr bwMode="auto">
          <a:xfrm>
            <a:off x="9042347" y="2196710"/>
            <a:ext cx="2231474" cy="1826570"/>
          </a:xfrm>
          <a:prstGeom prst="rect">
            <a:avLst/>
          </a:prstGeom>
          <a:noFill/>
        </p:spPr>
      </p:pic>
      <p:pic>
        <p:nvPicPr>
          <p:cNvPr id="13" name="Picture 6" descr="Résultat de recherche d'images pour &quot;capteur accéléromètre&quot;">
            <a:extLst>
              <a:ext uri="{FF2B5EF4-FFF2-40B4-BE49-F238E27FC236}">
                <a16:creationId xmlns:a16="http://schemas.microsoft.com/office/drawing/2014/main" id="{01F51948-19FA-4E4F-85D4-20CDCA14FF79}"/>
              </a:ext>
            </a:extLst>
          </p:cNvPr>
          <p:cNvPicPr>
            <a:picLocks noChangeAspect="1" noChangeArrowheads="1"/>
          </p:cNvPicPr>
          <p:nvPr/>
        </p:nvPicPr>
        <p:blipFill>
          <a:blip r:embed="rId3"/>
          <a:srcRect/>
          <a:stretch>
            <a:fillRect/>
          </a:stretch>
        </p:blipFill>
        <p:spPr bwMode="auto">
          <a:xfrm>
            <a:off x="6117095" y="3528533"/>
            <a:ext cx="1897238" cy="1282792"/>
          </a:xfrm>
          <a:prstGeom prst="rect">
            <a:avLst/>
          </a:prstGeom>
          <a:noFill/>
        </p:spPr>
      </p:pic>
      <p:sp>
        <p:nvSpPr>
          <p:cNvPr id="16" name="ZoneTexte 15">
            <a:extLst>
              <a:ext uri="{FF2B5EF4-FFF2-40B4-BE49-F238E27FC236}">
                <a16:creationId xmlns:a16="http://schemas.microsoft.com/office/drawing/2014/main" id="{20B20FBD-4B5F-4F24-BCF4-69B8CECD2A45}"/>
              </a:ext>
            </a:extLst>
          </p:cNvPr>
          <p:cNvSpPr txBox="1"/>
          <p:nvPr/>
        </p:nvSpPr>
        <p:spPr>
          <a:xfrm>
            <a:off x="752607" y="1696388"/>
            <a:ext cx="5343393" cy="1200329"/>
          </a:xfrm>
          <a:prstGeom prst="rect">
            <a:avLst/>
          </a:prstGeom>
          <a:noFill/>
        </p:spPr>
        <p:txBody>
          <a:bodyPr wrap="square" rtlCol="0">
            <a:spAutoFit/>
          </a:bodyPr>
          <a:lstStyle>
            <a:defPPr>
              <a:defRPr lang="fr-FR"/>
            </a:defPPr>
            <a:lvl1pPr>
              <a:defRPr sz="2400" b="1">
                <a:solidFill>
                  <a:schemeClr val="accent1">
                    <a:lumMod val="75000"/>
                  </a:schemeClr>
                </a:solidFill>
              </a:defRPr>
            </a:lvl1pPr>
          </a:lstStyle>
          <a:p>
            <a:r>
              <a:rPr lang="fr-FR" dirty="0"/>
              <a:t>Instrumenter tout ou partie d’un produit en vue de mesurer les  performances	</a:t>
            </a:r>
          </a:p>
        </p:txBody>
      </p:sp>
      <p:sp>
        <p:nvSpPr>
          <p:cNvPr id="17" name="ZoneTexte 16">
            <a:extLst>
              <a:ext uri="{FF2B5EF4-FFF2-40B4-BE49-F238E27FC236}">
                <a16:creationId xmlns:a16="http://schemas.microsoft.com/office/drawing/2014/main" id="{A1C78BCE-0B65-45A5-9C6C-6F84FA660CDB}"/>
              </a:ext>
            </a:extLst>
          </p:cNvPr>
          <p:cNvSpPr txBox="1"/>
          <p:nvPr/>
        </p:nvSpPr>
        <p:spPr>
          <a:xfrm>
            <a:off x="1363662" y="160338"/>
            <a:ext cx="10134600" cy="707886"/>
          </a:xfrm>
          <a:prstGeom prst="rect">
            <a:avLst/>
          </a:prstGeom>
          <a:noFill/>
        </p:spPr>
        <p:txBody>
          <a:bodyPr wrap="square" rtlCol="0" anchor="ctr">
            <a:spAutoFit/>
          </a:bodyPr>
          <a:lstStyle/>
          <a:p>
            <a:pPr algn="ctr"/>
            <a:r>
              <a:rPr lang="fr-FR" sz="4000" dirty="0">
                <a:latin typeface="Britannic Bold" panose="020B0903060703020204" pitchFamily="34" charset="0"/>
              </a:rPr>
              <a:t>Sciences de l’Ingénieur</a:t>
            </a:r>
          </a:p>
        </p:txBody>
      </p:sp>
      <p:sp>
        <p:nvSpPr>
          <p:cNvPr id="18" name="ZoneTexte 17">
            <a:extLst>
              <a:ext uri="{FF2B5EF4-FFF2-40B4-BE49-F238E27FC236}">
                <a16:creationId xmlns:a16="http://schemas.microsoft.com/office/drawing/2014/main" id="{484BE4AF-2F63-4887-8FBC-20E98E838C6F}"/>
              </a:ext>
            </a:extLst>
          </p:cNvPr>
          <p:cNvSpPr txBox="1"/>
          <p:nvPr/>
        </p:nvSpPr>
        <p:spPr>
          <a:xfrm>
            <a:off x="3598069" y="864000"/>
            <a:ext cx="5665786" cy="646331"/>
          </a:xfrm>
          <a:prstGeom prst="rect">
            <a:avLst/>
          </a:prstGeom>
          <a:noFill/>
        </p:spPr>
        <p:txBody>
          <a:bodyPr wrap="square" rtlCol="0" anchor="ctr">
            <a:spAutoFit/>
          </a:bodyPr>
          <a:lstStyle>
            <a:defPPr>
              <a:defRPr lang="fr-FR"/>
            </a:defPPr>
            <a:lvl1pPr algn="ctr">
              <a:defRPr sz="2400"/>
            </a:lvl1pPr>
          </a:lstStyle>
          <a:p>
            <a:r>
              <a:rPr lang="fr-FR" sz="1800" b="1" i="0" u="none" strike="noStrike" baseline="0" dirty="0">
                <a:solidFill>
                  <a:srgbClr val="000000"/>
                </a:solidFill>
                <a:latin typeface="Calibri" panose="020F0502020204030204" pitchFamily="34" charset="0"/>
              </a:rPr>
              <a:t>Valider les performances d’un produit par les expérimentations et les simulations numériques </a:t>
            </a:r>
            <a:endParaRPr lang="fr-FR" dirty="0"/>
          </a:p>
        </p:txBody>
      </p:sp>
      <p:pic>
        <p:nvPicPr>
          <p:cNvPr id="1026" name="Picture 2" descr="Un accéléromètre miniaturisé pour les vêtements et objets connectés">
            <a:extLst>
              <a:ext uri="{FF2B5EF4-FFF2-40B4-BE49-F238E27FC236}">
                <a16:creationId xmlns:a16="http://schemas.microsoft.com/office/drawing/2014/main" id="{F4CE61AF-53C6-4F65-872B-8494908F2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586" y="5128880"/>
            <a:ext cx="1261376" cy="1169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sure d'angle à l'aide de gyroscope, accéléromètre et Arduino / Étape 3:  Des informations supplémentaires avant de procéder - tubefr.com">
            <a:extLst>
              <a:ext uri="{FF2B5EF4-FFF2-40B4-BE49-F238E27FC236}">
                <a16:creationId xmlns:a16="http://schemas.microsoft.com/office/drawing/2014/main" id="{7A5F820B-FC51-4020-9A33-11E9A0F74B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37" b="41876"/>
          <a:stretch/>
        </p:blipFill>
        <p:spPr bwMode="auto">
          <a:xfrm>
            <a:off x="3149653" y="2896717"/>
            <a:ext cx="2083905" cy="14955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Mesure d'angle à l'aide de gyroscope, accéléromètre et Arduino / Étape 3:  Des informations supplémentaires avant de procéder - tubefr.com">
            <a:extLst>
              <a:ext uri="{FF2B5EF4-FFF2-40B4-BE49-F238E27FC236}">
                <a16:creationId xmlns:a16="http://schemas.microsoft.com/office/drawing/2014/main" id="{15A08691-4E2C-4E5A-A490-AA112B8F10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175" r="6137" b="17213"/>
          <a:stretch/>
        </p:blipFill>
        <p:spPr bwMode="auto">
          <a:xfrm>
            <a:off x="1550618" y="5405345"/>
            <a:ext cx="3198070" cy="8928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ccéléromètres et gyroscopes: fantasmes vs. réalité">
            <a:extLst>
              <a:ext uri="{FF2B5EF4-FFF2-40B4-BE49-F238E27FC236}">
                <a16:creationId xmlns:a16="http://schemas.microsoft.com/office/drawing/2014/main" id="{A6889667-ED19-45A8-9E63-0E78F8ECF2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2475" y="4392286"/>
            <a:ext cx="2171219" cy="13212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nette Wiimote Blanche - WII">
            <a:extLst>
              <a:ext uri="{FF2B5EF4-FFF2-40B4-BE49-F238E27FC236}">
                <a16:creationId xmlns:a16="http://schemas.microsoft.com/office/drawing/2014/main" id="{B01A8D89-0A38-479E-85E9-0435E9992C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36764" y="3107787"/>
            <a:ext cx="2005556" cy="2005556"/>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B90471EA-492B-473C-8416-D6348CCEC017}"/>
              </a:ext>
            </a:extLst>
          </p:cNvPr>
          <p:cNvSpPr txBox="1"/>
          <p:nvPr/>
        </p:nvSpPr>
        <p:spPr>
          <a:xfrm>
            <a:off x="5224818" y="6396335"/>
            <a:ext cx="1742364" cy="461665"/>
          </a:xfrm>
          <a:prstGeom prst="rect">
            <a:avLst/>
          </a:prstGeom>
          <a:noFill/>
        </p:spPr>
        <p:txBody>
          <a:bodyPr wrap="square" rtlCol="0">
            <a:spAutoFit/>
          </a:bodyPr>
          <a:lstStyle/>
          <a:p>
            <a:pPr algn="ctr"/>
            <a:r>
              <a:rPr lang="fr-FR" sz="2400" b="1" u="sng" dirty="0"/>
              <a:t>Activités</a:t>
            </a:r>
          </a:p>
        </p:txBody>
      </p:sp>
    </p:spTree>
    <p:extLst>
      <p:ext uri="{BB962C8B-B14F-4D97-AF65-F5344CB8AC3E}">
        <p14:creationId xmlns:p14="http://schemas.microsoft.com/office/powerpoint/2010/main" val="209361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AE94-B106-4D2F-B53B-737C3A6C8914}"/>
              </a:ext>
            </a:extLst>
          </p:cNvPr>
          <p:cNvSpPr txBox="1"/>
          <p:nvPr/>
        </p:nvSpPr>
        <p:spPr>
          <a:xfrm>
            <a:off x="1363662" y="160338"/>
            <a:ext cx="10134600" cy="707886"/>
          </a:xfrm>
          <a:prstGeom prst="rect">
            <a:avLst/>
          </a:prstGeom>
          <a:noFill/>
        </p:spPr>
        <p:txBody>
          <a:bodyPr wrap="square" rtlCol="0">
            <a:spAutoFit/>
          </a:bodyPr>
          <a:lstStyle/>
          <a:p>
            <a:pPr algn="ctr"/>
            <a:r>
              <a:rPr lang="fr-FR" sz="4000" dirty="0">
                <a:latin typeface="Britannic Bold" panose="020B0903060703020204" pitchFamily="34" charset="0"/>
              </a:rPr>
              <a:t>Sciences de l’Ingénieur</a:t>
            </a:r>
          </a:p>
        </p:txBody>
      </p:sp>
      <p:sp>
        <p:nvSpPr>
          <p:cNvPr id="3" name="AutoShape 4" descr="RÃ©sultat de recherche d'images pour &quot;voiture autonome france&quot;">
            <a:extLst>
              <a:ext uri="{FF2B5EF4-FFF2-40B4-BE49-F238E27FC236}">
                <a16:creationId xmlns:a16="http://schemas.microsoft.com/office/drawing/2014/main" id="{D98AF095-2BDC-464D-BABF-6F8B668CCC0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6" descr="RÃ©sultat de recherche d'images pour &quot;voiture autonome france&quot;">
            <a:extLst>
              <a:ext uri="{FF2B5EF4-FFF2-40B4-BE49-F238E27FC236}">
                <a16:creationId xmlns:a16="http://schemas.microsoft.com/office/drawing/2014/main" id="{5A9849BE-584D-48AF-B58C-8541DD3E6AF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RÃ©sultat de recherche d'images pour &quot;voiture autonome france&quot;">
            <a:extLst>
              <a:ext uri="{FF2B5EF4-FFF2-40B4-BE49-F238E27FC236}">
                <a16:creationId xmlns:a16="http://schemas.microsoft.com/office/drawing/2014/main" id="{78A05468-BC19-4B0B-BB44-FA9BDC9B7EB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ZoneTexte 9">
            <a:extLst>
              <a:ext uri="{FF2B5EF4-FFF2-40B4-BE49-F238E27FC236}">
                <a16:creationId xmlns:a16="http://schemas.microsoft.com/office/drawing/2014/main" id="{75D1B4F7-D97F-4CBD-A62D-8D56004F7AFD}"/>
              </a:ext>
            </a:extLst>
          </p:cNvPr>
          <p:cNvSpPr txBox="1"/>
          <p:nvPr/>
        </p:nvSpPr>
        <p:spPr>
          <a:xfrm>
            <a:off x="3598068" y="864000"/>
            <a:ext cx="5665786" cy="369332"/>
          </a:xfrm>
          <a:prstGeom prst="rect">
            <a:avLst/>
          </a:prstGeom>
          <a:noFill/>
        </p:spPr>
        <p:txBody>
          <a:bodyPr wrap="square" rtlCol="0" anchor="ctr">
            <a:spAutoFit/>
          </a:bodyPr>
          <a:lstStyle>
            <a:defPPr>
              <a:defRPr lang="fr-FR"/>
            </a:defPPr>
            <a:lvl1pPr algn="ctr">
              <a:defRPr sz="2400"/>
            </a:lvl1pPr>
          </a:lstStyle>
          <a:p>
            <a:r>
              <a:rPr lang="fr-FR" sz="1800" b="1" i="0" u="none" strike="noStrike" baseline="0" dirty="0">
                <a:solidFill>
                  <a:srgbClr val="000000"/>
                </a:solidFill>
                <a:latin typeface="Calibri" panose="020F0502020204030204" pitchFamily="34" charset="0"/>
              </a:rPr>
              <a:t>Communiquer</a:t>
            </a:r>
            <a:endParaRPr lang="fr-FR" dirty="0"/>
          </a:p>
        </p:txBody>
      </p:sp>
      <p:sp>
        <p:nvSpPr>
          <p:cNvPr id="16" name="ZoneTexte 15">
            <a:extLst>
              <a:ext uri="{FF2B5EF4-FFF2-40B4-BE49-F238E27FC236}">
                <a16:creationId xmlns:a16="http://schemas.microsoft.com/office/drawing/2014/main" id="{7965C8CB-DA0A-4406-8266-AABE1240FE01}"/>
              </a:ext>
            </a:extLst>
          </p:cNvPr>
          <p:cNvSpPr txBox="1"/>
          <p:nvPr/>
        </p:nvSpPr>
        <p:spPr>
          <a:xfrm>
            <a:off x="9643222" y="6930535"/>
            <a:ext cx="609600" cy="523220"/>
          </a:xfrm>
          <a:prstGeom prst="rect">
            <a:avLst/>
          </a:prstGeom>
          <a:noFill/>
        </p:spPr>
        <p:txBody>
          <a:bodyPr wrap="square" rtlCol="0">
            <a:spAutoFit/>
          </a:bodyPr>
          <a:lstStyle/>
          <a:p>
            <a:r>
              <a:rPr lang="fr-FR" sz="2800" dirty="0">
                <a:solidFill>
                  <a:schemeClr val="accent4">
                    <a:lumMod val="20000"/>
                    <a:lumOff val="80000"/>
                  </a:schemeClr>
                </a:solidFill>
              </a:rPr>
              <a:t>…</a:t>
            </a:r>
          </a:p>
        </p:txBody>
      </p:sp>
      <p:graphicFrame>
        <p:nvGraphicFramePr>
          <p:cNvPr id="17" name="Diagramme 16">
            <a:extLst>
              <a:ext uri="{FF2B5EF4-FFF2-40B4-BE49-F238E27FC236}">
                <a16:creationId xmlns:a16="http://schemas.microsoft.com/office/drawing/2014/main" id="{3043BA90-8937-4A41-8569-44ED06FA87CC}"/>
              </a:ext>
            </a:extLst>
          </p:cNvPr>
          <p:cNvGraphicFramePr/>
          <p:nvPr>
            <p:extLst>
              <p:ext uri="{D42A27DB-BD31-4B8C-83A1-F6EECF244321}">
                <p14:modId xmlns:p14="http://schemas.microsoft.com/office/powerpoint/2010/main" val="4161763916"/>
              </p:ext>
            </p:extLst>
          </p:nvPr>
        </p:nvGraphicFramePr>
        <p:xfrm>
          <a:off x="2696055" y="1410361"/>
          <a:ext cx="7469813" cy="4985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2" descr="Résultat de recherche d'images pour &quot;rechercher information&quot;">
            <a:extLst>
              <a:ext uri="{FF2B5EF4-FFF2-40B4-BE49-F238E27FC236}">
                <a16:creationId xmlns:a16="http://schemas.microsoft.com/office/drawing/2014/main" id="{9C2A57F8-97D2-44AC-8E88-0D6E5C37BA6D}"/>
              </a:ext>
            </a:extLst>
          </p:cNvPr>
          <p:cNvPicPr>
            <a:picLocks noChangeAspect="1" noChangeArrowheads="1"/>
          </p:cNvPicPr>
          <p:nvPr/>
        </p:nvPicPr>
        <p:blipFill>
          <a:blip r:embed="rId7" cstate="print"/>
          <a:srcRect/>
          <a:stretch>
            <a:fillRect/>
          </a:stretch>
        </p:blipFill>
        <p:spPr bwMode="auto">
          <a:xfrm>
            <a:off x="2380804" y="1371831"/>
            <a:ext cx="2000264" cy="1500199"/>
          </a:xfrm>
          <a:prstGeom prst="rect">
            <a:avLst/>
          </a:prstGeom>
          <a:noFill/>
        </p:spPr>
      </p:pic>
      <p:pic>
        <p:nvPicPr>
          <p:cNvPr id="19" name="Picture 3">
            <a:extLst>
              <a:ext uri="{FF2B5EF4-FFF2-40B4-BE49-F238E27FC236}">
                <a16:creationId xmlns:a16="http://schemas.microsoft.com/office/drawing/2014/main" id="{A803757C-B3FA-4044-9C61-7865165A534C}"/>
              </a:ext>
            </a:extLst>
          </p:cNvPr>
          <p:cNvPicPr>
            <a:picLocks noChangeAspect="1" noChangeArrowheads="1"/>
          </p:cNvPicPr>
          <p:nvPr/>
        </p:nvPicPr>
        <p:blipFill>
          <a:blip r:embed="rId8"/>
          <a:srcRect l="24385" t="45000" r="62490" b="35000"/>
          <a:stretch>
            <a:fillRect/>
          </a:stretch>
        </p:blipFill>
        <p:spPr bwMode="auto">
          <a:xfrm>
            <a:off x="2261788" y="4889378"/>
            <a:ext cx="2000264" cy="1714512"/>
          </a:xfrm>
          <a:prstGeom prst="rect">
            <a:avLst/>
          </a:prstGeom>
          <a:noFill/>
          <a:ln w="9525">
            <a:noFill/>
            <a:miter lim="800000"/>
            <a:headEnd/>
            <a:tailEnd/>
          </a:ln>
          <a:effectLst/>
        </p:spPr>
      </p:pic>
      <p:pic>
        <p:nvPicPr>
          <p:cNvPr id="20" name="Picture 5" descr="Résultat de recherche d'images pour &quot;argumenter&quot;">
            <a:extLst>
              <a:ext uri="{FF2B5EF4-FFF2-40B4-BE49-F238E27FC236}">
                <a16:creationId xmlns:a16="http://schemas.microsoft.com/office/drawing/2014/main" id="{536ECC15-C1CF-4A58-AA05-1B0D52AD2401}"/>
              </a:ext>
            </a:extLst>
          </p:cNvPr>
          <p:cNvPicPr>
            <a:picLocks noChangeAspect="1" noChangeArrowheads="1"/>
          </p:cNvPicPr>
          <p:nvPr/>
        </p:nvPicPr>
        <p:blipFill>
          <a:blip r:embed="rId9"/>
          <a:srcRect/>
          <a:stretch>
            <a:fillRect/>
          </a:stretch>
        </p:blipFill>
        <p:spPr bwMode="auto">
          <a:xfrm>
            <a:off x="8370373" y="5146312"/>
            <a:ext cx="2350931" cy="1457578"/>
          </a:xfrm>
          <a:prstGeom prst="rect">
            <a:avLst/>
          </a:prstGeom>
          <a:noFill/>
        </p:spPr>
      </p:pic>
      <p:sp>
        <p:nvSpPr>
          <p:cNvPr id="22" name="ZoneTexte 21">
            <a:extLst>
              <a:ext uri="{FF2B5EF4-FFF2-40B4-BE49-F238E27FC236}">
                <a16:creationId xmlns:a16="http://schemas.microsoft.com/office/drawing/2014/main" id="{1C9B793D-0173-4FF0-A301-2FB08CC0E399}"/>
              </a:ext>
            </a:extLst>
          </p:cNvPr>
          <p:cNvSpPr txBox="1"/>
          <p:nvPr/>
        </p:nvSpPr>
        <p:spPr>
          <a:xfrm>
            <a:off x="5224818" y="6396335"/>
            <a:ext cx="1742364" cy="461665"/>
          </a:xfrm>
          <a:prstGeom prst="rect">
            <a:avLst/>
          </a:prstGeom>
          <a:noFill/>
        </p:spPr>
        <p:txBody>
          <a:bodyPr wrap="square" rtlCol="0">
            <a:spAutoFit/>
          </a:bodyPr>
          <a:lstStyle/>
          <a:p>
            <a:pPr algn="ctr"/>
            <a:r>
              <a:rPr lang="fr-FR" sz="2400" b="1" u="sng" dirty="0"/>
              <a:t>Activités</a:t>
            </a:r>
          </a:p>
        </p:txBody>
      </p:sp>
    </p:spTree>
    <p:extLst>
      <p:ext uri="{BB962C8B-B14F-4D97-AF65-F5344CB8AC3E}">
        <p14:creationId xmlns:p14="http://schemas.microsoft.com/office/powerpoint/2010/main" val="2554959551"/>
      </p:ext>
    </p:extLst>
  </p:cSld>
  <p:clrMapOvr>
    <a:masterClrMapping/>
  </p:clrMapOvr>
</p:sld>
</file>

<file path=ppt/theme/theme1.xml><?xml version="1.0" encoding="utf-8"?>
<a:theme xmlns:a="http://schemas.openxmlformats.org/drawingml/2006/main" name="Thème Offic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3144</TotalTime>
  <Words>493</Words>
  <Application>Microsoft Office PowerPoint</Application>
  <PresentationFormat>Grand écran</PresentationFormat>
  <Paragraphs>87</Paragraphs>
  <Slides>14</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average_sansregular</vt:lpstr>
      <vt:lpstr>Berlin Sans FB Demi</vt:lpstr>
      <vt:lpstr>Britannic Bold</vt:lpstr>
      <vt:lpstr>Calibri</vt:lpstr>
      <vt:lpstr>Calibri Light</vt:lpstr>
      <vt:lpstr>Verdana</vt:lpstr>
      <vt:lpstr>Thème Office</vt:lpstr>
      <vt:lpstr>Enseignement de spécialité : Sciences de l’Ingénieur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 User</dc:creator>
  <cp:lastModifiedBy>Philippe</cp:lastModifiedBy>
  <cp:revision>88</cp:revision>
  <cp:lastPrinted>2021-01-27T11:42:57Z</cp:lastPrinted>
  <dcterms:created xsi:type="dcterms:W3CDTF">2020-12-14T07:30:06Z</dcterms:created>
  <dcterms:modified xsi:type="dcterms:W3CDTF">2021-04-27T16:52:51Z</dcterms:modified>
</cp:coreProperties>
</file>